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56" r:id="rId2"/>
    <p:sldId id="427" r:id="rId3"/>
    <p:sldId id="407" r:id="rId4"/>
    <p:sldId id="428" r:id="rId5"/>
    <p:sldId id="429" r:id="rId6"/>
    <p:sldId id="431" r:id="rId7"/>
    <p:sldId id="446" r:id="rId8"/>
    <p:sldId id="439" r:id="rId9"/>
    <p:sldId id="432" r:id="rId10"/>
    <p:sldId id="409" r:id="rId11"/>
    <p:sldId id="410" r:id="rId12"/>
    <p:sldId id="444" r:id="rId13"/>
    <p:sldId id="377" r:id="rId14"/>
    <p:sldId id="392" r:id="rId15"/>
    <p:sldId id="393" r:id="rId16"/>
    <p:sldId id="408" r:id="rId17"/>
    <p:sldId id="370" r:id="rId18"/>
    <p:sldId id="371" r:id="rId19"/>
    <p:sldId id="372" r:id="rId20"/>
    <p:sldId id="373" r:id="rId21"/>
    <p:sldId id="269" r:id="rId22"/>
    <p:sldId id="412" r:id="rId23"/>
    <p:sldId id="433" r:id="rId24"/>
    <p:sldId id="434" r:id="rId25"/>
    <p:sldId id="435" r:id="rId26"/>
    <p:sldId id="440" r:id="rId27"/>
    <p:sldId id="415" r:id="rId28"/>
    <p:sldId id="416" r:id="rId29"/>
    <p:sldId id="436" r:id="rId30"/>
    <p:sldId id="441" r:id="rId31"/>
    <p:sldId id="442" r:id="rId32"/>
    <p:sldId id="417" r:id="rId33"/>
    <p:sldId id="418" r:id="rId34"/>
    <p:sldId id="437" r:id="rId35"/>
    <p:sldId id="419" r:id="rId36"/>
    <p:sldId id="445" r:id="rId37"/>
    <p:sldId id="421" r:id="rId38"/>
    <p:sldId id="438" r:id="rId39"/>
    <p:sldId id="425" r:id="rId40"/>
    <p:sldId id="426" r:id="rId41"/>
    <p:sldId id="390" r:id="rId42"/>
    <p:sldId id="420" r:id="rId43"/>
    <p:sldId id="41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87082" autoAdjust="0"/>
  </p:normalViewPr>
  <p:slideViewPr>
    <p:cSldViewPr snapToGrid="0" snapToObjects="1">
      <p:cViewPr>
        <p:scale>
          <a:sx n="99" d="100"/>
          <a:sy n="99" d="100"/>
        </p:scale>
        <p:origin x="-68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18-11-09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18-11-09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So there’s no doubt that microbes influence their environment</a:t>
            </a:r>
            <a:endParaRPr lang="en-US" sz="1200" b="0" i="0" u="none" strike="noStrike" kern="1200" dirty="0" smtClean="0">
              <a:solidFill>
                <a:schemeClr val="tx1"/>
              </a:solidFill>
              <a:effectLst/>
              <a:latin typeface="+mn-lt"/>
              <a:ea typeface="ＭＳ Ｐゴシック" pitchFamily="8" charset="-128"/>
              <a:cs typeface="ＭＳ Ｐゴシック" pitchFamily="8" charset="-128"/>
            </a:endParaRPr>
          </a:p>
          <a:p>
            <a:pPr marL="228600" indent="-228600">
              <a:buFont typeface="+mj-lt"/>
              <a:buAutoNum type="arabicPeriod"/>
            </a:pPr>
            <a:r>
              <a:rPr lang="en-US" sz="1200" b="0" i="0" u="none" strike="noStrike" kern="1200" dirty="0" smtClean="0">
                <a:solidFill>
                  <a:schemeClr val="tx1"/>
                </a:solidFill>
                <a:effectLst/>
                <a:latin typeface="+mn-lt"/>
                <a:ea typeface="ＭＳ Ｐゴシック" pitchFamily="8" charset="-128"/>
                <a:cs typeface="ＭＳ Ｐゴシック" pitchFamily="8" charset="-128"/>
              </a:rPr>
              <a:t>A major challenge of any microbiome investigation is to determine the role of the microbes in the environment, and the effects on the host or system</a:t>
            </a:r>
            <a:endParaRPr lang="en-US" dirty="0" smtClean="0"/>
          </a:p>
          <a:p>
            <a:pPr marL="228600" indent="-228600">
              <a:buFont typeface="+mj-lt"/>
              <a:buAutoNum type="arabicPeriod"/>
            </a:pPr>
            <a:r>
              <a:rPr lang="en-US" dirty="0" smtClean="0"/>
              <a:t>In terms of human health, </a:t>
            </a:r>
            <a:r>
              <a:rPr lang="en-CA" dirty="0" smtClean="0"/>
              <a:t>there are many </a:t>
            </a:r>
            <a:r>
              <a:rPr lang="en-US" dirty="0" smtClean="0"/>
              <a:t>open questions of what (if any) role our resident microbiomes have on disease progression</a:t>
            </a:r>
            <a:r>
              <a:rPr lang="en-CA" baseline="0" dirty="0" smtClean="0"/>
              <a:t> or</a:t>
            </a:r>
            <a:r>
              <a:rPr lang="en-US" dirty="0" smtClean="0"/>
              <a:t> maintenance of health, etc.</a:t>
            </a:r>
          </a:p>
          <a:p>
            <a:pPr marL="228600" indent="-228600">
              <a:buFont typeface="+mj-lt"/>
              <a:buAutoNum type="arabicPeriod"/>
            </a:pPr>
            <a:r>
              <a:rPr lang="en-US" dirty="0" smtClean="0"/>
              <a:t>Different “levels” of using “high-throughput omics”</a:t>
            </a:r>
            <a:r>
              <a:rPr lang="en-US" baseline="0" dirty="0" smtClean="0"/>
              <a:t> to probe the microbiome</a:t>
            </a:r>
          </a:p>
          <a:p>
            <a:pPr marL="685800" lvl="1" indent="-228600">
              <a:buFont typeface="+mj-lt"/>
              <a:buAutoNum type="arabicPeriod"/>
            </a:pPr>
            <a:r>
              <a:rPr lang="en-US" baseline="0" dirty="0" smtClean="0"/>
              <a:t>A</a:t>
            </a:r>
            <a:r>
              <a:rPr lang="en-CA" baseline="0" dirty="0" err="1" smtClean="0"/>
              <a:t>nd</a:t>
            </a:r>
            <a:r>
              <a:rPr lang="en-CA" baseline="0" dirty="0" smtClean="0"/>
              <a:t> these different levels seek to address: </a:t>
            </a:r>
            <a:r>
              <a:rPr lang="en-US" baseline="0" dirty="0" smtClean="0"/>
              <a:t>Who’s there, what are they capable of, what are they doing, what are the</a:t>
            </a:r>
            <a:r>
              <a:rPr lang="en-CA" baseline="0" dirty="0" smtClean="0"/>
              <a:t>y producing</a:t>
            </a: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9</a:t>
            </a:fld>
            <a:endParaRPr lang="en-US" altLang="en-US"/>
          </a:p>
        </p:txBody>
      </p:sp>
    </p:spTree>
    <p:extLst>
      <p:ext uri="{BB962C8B-B14F-4D97-AF65-F5344CB8AC3E}">
        <p14:creationId xmlns:p14="http://schemas.microsoft.com/office/powerpoint/2010/main" val="403323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This is a very distilled down workflow for how we generated the data</a:t>
            </a:r>
          </a:p>
          <a:p>
            <a:pPr marL="228600" indent="-228600">
              <a:buFont typeface="+mj-lt"/>
              <a:buAutoNum type="arabicPeriod"/>
            </a:pPr>
            <a:r>
              <a:rPr lang="en-US" baseline="0" dirty="0" smtClean="0"/>
              <a:t>There are a few steps before, but we get to a point where we have </a:t>
            </a:r>
            <a:r>
              <a:rPr lang="en-CA" baseline="0" dirty="0" smtClean="0"/>
              <a:t>enriched </a:t>
            </a:r>
            <a:r>
              <a:rPr lang="en-US" baseline="0" dirty="0" smtClean="0"/>
              <a:t>bacterial mRNA reads</a:t>
            </a:r>
          </a:p>
          <a:p>
            <a:pPr marL="685800" lvl="1" indent="-228600">
              <a:buFont typeface="+mj-lt"/>
              <a:buAutoNum type="arabicPeriod"/>
            </a:pPr>
            <a:r>
              <a:rPr lang="en-US" baseline="0" dirty="0" smtClean="0"/>
              <a:t>We then do two things:</a:t>
            </a:r>
          </a:p>
          <a:p>
            <a:pPr marL="1143000" lvl="2" indent="-228600">
              <a:buFont typeface="+mj-lt"/>
              <a:buAutoNum type="arabicPeriod"/>
            </a:pPr>
            <a:r>
              <a:rPr lang="en-US" baseline="0" dirty="0" smtClean="0"/>
              <a:t>1. Collect putative coding sequences from reference genomes</a:t>
            </a:r>
            <a:endParaRPr lang="en-CA" baseline="0" dirty="0" smtClean="0"/>
          </a:p>
          <a:p>
            <a:pPr marL="1143000" lvl="2" indent="-228600">
              <a:buFont typeface="+mj-lt"/>
              <a:buAutoNum type="arabicPeriod"/>
            </a:pPr>
            <a:r>
              <a:rPr lang="en-CA" baseline="0" dirty="0" smtClean="0"/>
              <a:t>Assemble de-novo and predict open reading frames (ORFs)</a:t>
            </a:r>
          </a:p>
          <a:p>
            <a:pPr marL="228600" lvl="0" indent="-228600">
              <a:buFont typeface="+mj-lt"/>
              <a:buAutoNum type="arabicPeriod"/>
            </a:pPr>
            <a:r>
              <a:rPr lang="en-CA" baseline="0" dirty="0" smtClean="0"/>
              <a:t>The sequences are clusters into 90% sequences identity </a:t>
            </a:r>
            <a:r>
              <a:rPr lang="en-CA" baseline="0" dirty="0" err="1" smtClean="0"/>
              <a:t>refseqs</a:t>
            </a:r>
            <a:r>
              <a:rPr lang="en-CA" baseline="0" dirty="0" smtClean="0"/>
              <a:t> that we map to</a:t>
            </a:r>
          </a:p>
          <a:p>
            <a:pPr marL="685800" lvl="1" indent="-228600">
              <a:buFont typeface="+mj-lt"/>
              <a:buAutoNum type="arabicPeriod"/>
            </a:pPr>
            <a:r>
              <a:rPr lang="en-CA" baseline="0" dirty="0" smtClean="0"/>
              <a:t>From these we retain the organism or taxonomic information</a:t>
            </a:r>
          </a:p>
          <a:p>
            <a:pPr marL="685800" lvl="1" indent="-228600">
              <a:buFont typeface="+mj-lt"/>
              <a:buAutoNum type="arabicPeriod"/>
            </a:pPr>
            <a:r>
              <a:rPr lang="en-CA" b="1" baseline="0" dirty="0" smtClean="0"/>
              <a:t>But we also </a:t>
            </a:r>
            <a:r>
              <a:rPr lang="en-CA" b="0" baseline="0" dirty="0" smtClean="0"/>
              <a:t>take those </a:t>
            </a:r>
            <a:r>
              <a:rPr lang="en-CA" b="0" baseline="0" dirty="0" err="1" smtClean="0"/>
              <a:t>refseqs</a:t>
            </a:r>
            <a:r>
              <a:rPr lang="en-CA" b="0" baseline="0" dirty="0" smtClean="0"/>
              <a:t> and group them functionally using the SEED subsystem database</a:t>
            </a:r>
            <a:endParaRPr lang="en-CA" b="1" baseline="0" dirty="0" smtClean="0"/>
          </a:p>
          <a:p>
            <a:pPr marL="228600" lvl="0" indent="-228600">
              <a:buFont typeface="+mj-lt"/>
              <a:buAutoNum type="arabicPeriod"/>
            </a:pPr>
            <a:endParaRPr lang="en-CA"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24</a:t>
            </a:fld>
            <a:endParaRPr lang="en-US" altLang="en-US"/>
          </a:p>
        </p:txBody>
      </p:sp>
    </p:spTree>
    <p:extLst>
      <p:ext uri="{BB962C8B-B14F-4D97-AF65-F5344CB8AC3E}">
        <p14:creationId xmlns:p14="http://schemas.microsoft.com/office/powerpoint/2010/main" val="1686105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These are the same data I</a:t>
            </a:r>
            <a:r>
              <a:rPr lang="en-US" baseline="0" dirty="0" smtClean="0"/>
              <a:t> just showed you, but represented in </a:t>
            </a:r>
            <a:r>
              <a:rPr lang="en-US" b="1" baseline="0" dirty="0" smtClean="0"/>
              <a:t>taxonomic abundance </a:t>
            </a:r>
            <a:r>
              <a:rPr lang="en-US" b="1" baseline="0" dirty="0" err="1" smtClean="0"/>
              <a:t>barplots</a:t>
            </a:r>
            <a:r>
              <a:rPr lang="en-US" b="1" baseline="0" dirty="0" smtClean="0"/>
              <a:t> </a:t>
            </a:r>
            <a:r>
              <a:rPr lang="en-US" baseline="0" dirty="0" smtClean="0"/>
              <a:t>at both using 16S (</a:t>
            </a:r>
            <a:r>
              <a:rPr lang="en-US" b="1" baseline="0" dirty="0" smtClean="0"/>
              <a:t>top</a:t>
            </a:r>
            <a:r>
              <a:rPr lang="en-US" b="0" baseline="0" dirty="0" smtClean="0"/>
              <a:t>) and by mRNA (</a:t>
            </a:r>
            <a:r>
              <a:rPr lang="en-US" b="1" baseline="0" dirty="0" smtClean="0"/>
              <a:t>bottom</a:t>
            </a:r>
            <a:r>
              <a:rPr lang="en-US" b="0" baseline="0" dirty="0" smtClean="0"/>
              <a:t>)</a:t>
            </a:r>
            <a:endParaRPr lang="en-US" baseline="0" dirty="0" smtClean="0"/>
          </a:p>
          <a:p>
            <a:pPr marL="228600" indent="-228600">
              <a:buAutoNum type="arabicPeriod"/>
            </a:pPr>
            <a:r>
              <a:rPr lang="en-US" baseline="0" dirty="0" smtClean="0"/>
              <a:t>By hierarchical clustering of the transcriptome, there are </a:t>
            </a:r>
            <a:r>
              <a:rPr lang="en-US" b="1" baseline="0" dirty="0" smtClean="0"/>
              <a:t>four main</a:t>
            </a:r>
            <a:r>
              <a:rPr lang="en-US" b="0" baseline="0" dirty="0" smtClean="0"/>
              <a:t> subgroups: two associated with health on the left in blue, and two associated with BV on the right</a:t>
            </a:r>
          </a:p>
          <a:p>
            <a:pPr marL="228600" indent="-228600">
              <a:buAutoNum type="arabicPeriod"/>
            </a:pPr>
            <a:r>
              <a:rPr lang="en-US" b="0" baseline="0" dirty="0" smtClean="0"/>
              <a:t>What I want to show you is the </a:t>
            </a:r>
            <a:r>
              <a:rPr lang="en-US" b="1" baseline="0" dirty="0" smtClean="0"/>
              <a:t>difference</a:t>
            </a:r>
            <a:r>
              <a:rPr lang="en-US" b="0" baseline="0" dirty="0" smtClean="0"/>
              <a:t> between the taxonomic contributions at the 16S level (</a:t>
            </a:r>
            <a:r>
              <a:rPr lang="en-US" b="1" baseline="0" dirty="0" smtClean="0"/>
              <a:t>the top plot</a:t>
            </a:r>
            <a:r>
              <a:rPr lang="en-US" b="0" baseline="0" dirty="0" smtClean="0"/>
              <a:t>) compared to the taxonomic contributions from the mRNA level (</a:t>
            </a:r>
            <a:r>
              <a:rPr lang="en-US" b="1" baseline="0" dirty="0" smtClean="0"/>
              <a:t>bottom plot</a:t>
            </a:r>
            <a:r>
              <a:rPr lang="en-US" b="0" baseline="0" dirty="0" smtClean="0"/>
              <a:t>)</a:t>
            </a:r>
          </a:p>
          <a:p>
            <a:pPr marL="685800" lvl="1" indent="-228600">
              <a:buAutoNum type="arabicPeriod"/>
            </a:pPr>
            <a:r>
              <a:rPr lang="en-US" b="0" baseline="0" dirty="0" smtClean="0"/>
              <a:t>This is summarized per taxon in the boxplots on the left</a:t>
            </a:r>
          </a:p>
          <a:p>
            <a:pPr marL="1143000" lvl="2" indent="-228600">
              <a:buAutoNum type="arabicPeriod"/>
            </a:pPr>
            <a:r>
              <a:rPr lang="en-US" b="0" baseline="0" dirty="0" smtClean="0"/>
              <a:t>In some cases, like the </a:t>
            </a:r>
            <a:r>
              <a:rPr lang="en-US" b="1" baseline="0" dirty="0" smtClean="0"/>
              <a:t>blue L. </a:t>
            </a:r>
            <a:r>
              <a:rPr lang="en-US" b="1" baseline="0" dirty="0" err="1" smtClean="0"/>
              <a:t>crispatus</a:t>
            </a:r>
            <a:r>
              <a:rPr lang="en-US" b="0" baseline="0" dirty="0" smtClean="0"/>
              <a:t> organism, it’s punching above it’s weight and contributing more transcriptionally than you’d expect</a:t>
            </a:r>
          </a:p>
          <a:p>
            <a:pPr marL="1143000" lvl="2" indent="-228600">
              <a:buAutoNum type="arabicPeriod"/>
            </a:pPr>
            <a:r>
              <a:rPr lang="en-US" b="0" baseline="0" dirty="0" smtClean="0"/>
              <a:t>And in other cases, like the </a:t>
            </a:r>
            <a:r>
              <a:rPr lang="en-US" b="1" baseline="0" dirty="0" smtClean="0"/>
              <a:t>white </a:t>
            </a:r>
            <a:r>
              <a:rPr lang="en-US" b="1" baseline="0" dirty="0" err="1" smtClean="0"/>
              <a:t>Atopobium</a:t>
            </a:r>
            <a:r>
              <a:rPr lang="en-US" b="1" baseline="0" dirty="0" smtClean="0"/>
              <a:t> organism</a:t>
            </a:r>
            <a:r>
              <a:rPr lang="en-US" b="0" baseline="0" dirty="0" smtClean="0"/>
              <a:t> there is hardly any transcriptional activity compared to the 16S abundance</a:t>
            </a: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25</a:t>
            </a:fld>
            <a:endParaRPr lang="en-US" altLang="en-US"/>
          </a:p>
        </p:txBody>
      </p:sp>
    </p:spTree>
    <p:extLst>
      <p:ext uri="{BB962C8B-B14F-4D97-AF65-F5344CB8AC3E}">
        <p14:creationId xmlns:p14="http://schemas.microsoft.com/office/powerpoint/2010/main" val="222015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457200" rtl="0" eaLnBrk="0" fontAlgn="base" latinLnBrk="0" hangingPunct="0">
              <a:lnSpc>
                <a:spcPct val="100000"/>
              </a:lnSpc>
              <a:spcBef>
                <a:spcPct val="30000"/>
              </a:spcBef>
              <a:spcAft>
                <a:spcPct val="0"/>
              </a:spcAft>
              <a:buClrTx/>
              <a:buSzTx/>
              <a:buFontTx/>
              <a:buChar char="-"/>
              <a:tabLst/>
              <a:defRPr/>
            </a:pPr>
            <a:endParaRPr lang="en-US" altLang="en-US" sz="2000" dirty="0" smtClean="0">
              <a:ea typeface="ＭＳ Ｐゴシック" charset="-128"/>
            </a:endParaRPr>
          </a:p>
          <a:p>
            <a:pPr marL="171450" marR="0" lvl="1" indent="-171450" algn="l" defTabSz="457200" rtl="0" eaLnBrk="0" fontAlgn="base" latinLnBrk="0" hangingPunct="0">
              <a:lnSpc>
                <a:spcPct val="100000"/>
              </a:lnSpc>
              <a:spcBef>
                <a:spcPct val="30000"/>
              </a:spcBef>
              <a:spcAft>
                <a:spcPct val="0"/>
              </a:spcAft>
              <a:buClrTx/>
              <a:buSzTx/>
              <a:buFontTx/>
              <a:buChar char="-"/>
              <a:tabLst/>
              <a:defRPr/>
            </a:pPr>
            <a:r>
              <a:rPr lang="en-US" altLang="en-US" sz="2000" dirty="0" smtClean="0">
                <a:ea typeface="ＭＳ Ｐゴシック" charset="-128"/>
              </a:rPr>
              <a:t>----------------------------------</a:t>
            </a:r>
          </a:p>
          <a:p>
            <a:pPr marL="171450" marR="0" lvl="1" indent="-171450" algn="l" defTabSz="457200" rtl="0" eaLnBrk="0" fontAlgn="base" latinLnBrk="0" hangingPunct="0">
              <a:lnSpc>
                <a:spcPct val="100000"/>
              </a:lnSpc>
              <a:spcBef>
                <a:spcPct val="30000"/>
              </a:spcBef>
              <a:spcAft>
                <a:spcPct val="0"/>
              </a:spcAft>
              <a:buClrTx/>
              <a:buSzTx/>
              <a:buFontTx/>
              <a:buChar char="-"/>
              <a:tabLst/>
              <a:defRPr/>
            </a:pPr>
            <a:r>
              <a:rPr lang="en-US" altLang="en-US" sz="2000" dirty="0" smtClean="0">
                <a:ea typeface="ＭＳ Ｐゴシック" charset="-128"/>
              </a:rPr>
              <a:t>Inferring from 16S would be misleading: organism abundance and transcript abundance not necessarily related….and out to small molecules detected</a:t>
            </a:r>
            <a:endParaRPr lang="en-US" altLang="en-US" sz="1200" dirty="0" smtClean="0">
              <a:ea typeface="ＭＳ Ｐゴシック" charset="-128"/>
            </a:endParaRPr>
          </a:p>
          <a:p>
            <a:pPr marL="171450" indent="-171450">
              <a:buFontTx/>
              <a:buChar char="-"/>
            </a:pPr>
            <a:r>
              <a:rPr lang="en-US" altLang="en-US" sz="1200" dirty="0" smtClean="0">
                <a:ea typeface="ＭＳ Ｐゴシック" charset="-128"/>
              </a:rPr>
              <a:t>Still need </a:t>
            </a:r>
            <a:r>
              <a:rPr lang="en-US" altLang="en-US" sz="1200" dirty="0" err="1" smtClean="0">
                <a:ea typeface="ＭＳ Ｐゴシック" charset="-128"/>
              </a:rPr>
              <a:t>virome</a:t>
            </a:r>
            <a:r>
              <a:rPr lang="en-US" altLang="en-US" sz="1200" dirty="0" smtClean="0">
                <a:ea typeface="ＭＳ Ｐゴシック" charset="-128"/>
              </a:rPr>
              <a:t> and proteome, etc.</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altLang="en-US" sz="1200" dirty="0" smtClean="0">
                <a:ea typeface="ＭＳ Ｐゴシック" charset="-128"/>
              </a:rPr>
              <a:t>Describing the </a:t>
            </a:r>
            <a:r>
              <a:rPr lang="en-US" altLang="en-US" sz="1200" dirty="0" smtClean="0">
                <a:solidFill>
                  <a:srgbClr val="D34817"/>
                </a:solidFill>
                <a:ea typeface="ＭＳ Ｐゴシック" charset="-128"/>
              </a:rPr>
              <a:t>functional diversity through transcriptomics</a:t>
            </a:r>
            <a:r>
              <a:rPr lang="en-US" altLang="en-US" sz="1200" dirty="0" smtClean="0">
                <a:ea typeface="ＭＳ Ｐゴシック" charset="-128"/>
              </a:rPr>
              <a:t> gives insight to the response of bacteria to changes in environment and potential effects on host</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altLang="en-US" sz="1200" dirty="0" smtClean="0">
                <a:ea typeface="ＭＳ Ｐゴシック" charset="-128"/>
              </a:rPr>
              <a:t>A better “</a:t>
            </a:r>
            <a:r>
              <a:rPr lang="en-US" altLang="en-US" sz="1200" dirty="0" err="1" smtClean="0">
                <a:ea typeface="ＭＳ Ｐゴシック" charset="-128"/>
              </a:rPr>
              <a:t>omics</a:t>
            </a:r>
            <a:r>
              <a:rPr lang="en-US" altLang="en-US" sz="1200" dirty="0" smtClean="0">
                <a:ea typeface="ＭＳ Ｐゴシック" charset="-128"/>
              </a:rPr>
              <a:t>” understanding will allow us to target and modulate the microbiome in predictable ways</a:t>
            </a:r>
          </a:p>
          <a:p>
            <a:pPr marL="171450" marR="0" indent="-171450" algn="l" defTabSz="457200" rtl="0" eaLnBrk="0" fontAlgn="base" latinLnBrk="0" hangingPunct="0">
              <a:lnSpc>
                <a:spcPct val="100000"/>
              </a:lnSpc>
              <a:spcBef>
                <a:spcPct val="30000"/>
              </a:spcBef>
              <a:spcAft>
                <a:spcPct val="0"/>
              </a:spcAft>
              <a:buClrTx/>
              <a:buSzTx/>
              <a:buFontTx/>
              <a:buChar char="-"/>
              <a:tabLst/>
              <a:defRPr/>
            </a:pPr>
            <a:endParaRPr lang="en-US" altLang="en-US" sz="1200" dirty="0" smtClean="0">
              <a:ea typeface="ＭＳ Ｐゴシック" charset="-128"/>
            </a:endParaRP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38</a:t>
            </a:fld>
            <a:endParaRPr lang="en-US" altLang="en-US"/>
          </a:p>
        </p:txBody>
      </p:sp>
    </p:spTree>
    <p:extLst>
      <p:ext uri="{BB962C8B-B14F-4D97-AF65-F5344CB8AC3E}">
        <p14:creationId xmlns:p14="http://schemas.microsoft.com/office/powerpoint/2010/main" val="1085051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p>
          <a:p>
            <a:r>
              <a:rPr lang="en-US" dirty="0" smtClean="0"/>
              <a:t>Note the midpoint of the dataset is off the 0 line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10</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p>
          <a:p>
            <a:r>
              <a:rPr lang="en-US" dirty="0" smtClean="0"/>
              <a:t>Note the midpoint of the dataset is off the 0 line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11</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2"/>
                </a:solidFill>
              </a:rPr>
              <a:t>Fig 1. Relative risk of showing benefit or harm of treatment by year of publication for large NHLBI trials on pharmaceutical and dietary supplement interventions.</a:t>
            </a:r>
          </a:p>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12</a:t>
            </a:fld>
            <a:endParaRPr lang="en-US"/>
          </a:p>
        </p:txBody>
      </p:sp>
    </p:spTree>
    <p:extLst>
      <p:ext uri="{BB962C8B-B14F-4D97-AF65-F5344CB8AC3E}">
        <p14:creationId xmlns:p14="http://schemas.microsoft.com/office/powerpoint/2010/main" val="2032752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14</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15</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16</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21</a:t>
            </a:fld>
            <a:endParaRPr lang="en-US"/>
          </a:p>
        </p:txBody>
      </p:sp>
    </p:spTree>
    <p:extLst>
      <p:ext uri="{BB962C8B-B14F-4D97-AF65-F5344CB8AC3E}">
        <p14:creationId xmlns:p14="http://schemas.microsoft.com/office/powerpoint/2010/main" val="2286674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Here’s as example to show you what I mean</a:t>
            </a:r>
          </a:p>
          <a:p>
            <a:pPr marL="228600" indent="-228600">
              <a:buFont typeface="+mj-lt"/>
              <a:buAutoNum type="arabicPeriod"/>
            </a:pPr>
            <a:r>
              <a:rPr lang="en-US" dirty="0" smtClean="0"/>
              <a:t>This is the 16S </a:t>
            </a:r>
            <a:r>
              <a:rPr lang="en-US" dirty="0" err="1" smtClean="0"/>
              <a:t>rRNA</a:t>
            </a:r>
            <a:r>
              <a:rPr lang="en-US" baseline="0" dirty="0" smtClean="0"/>
              <a:t> gene sequencing output of the human vaginal microbiome. Each bar is a sample and each color is a taxonomic member of the community</a:t>
            </a:r>
          </a:p>
          <a:p>
            <a:pPr marL="228600" indent="-228600">
              <a:buFont typeface="+mj-lt"/>
              <a:buAutoNum type="arabicPeriod"/>
            </a:pPr>
            <a:r>
              <a:rPr lang="en-US" baseline="0" dirty="0" smtClean="0"/>
              <a:t>Under typical healthy conditions is it a </a:t>
            </a:r>
            <a:r>
              <a:rPr lang="en-US" b="1" baseline="0" dirty="0" smtClean="0"/>
              <a:t>low diversity</a:t>
            </a:r>
            <a:r>
              <a:rPr lang="en-US" b="0" baseline="0" dirty="0" smtClean="0"/>
              <a:t> community with each sample dominated by one species of these blue Lactobacilli</a:t>
            </a:r>
            <a:endParaRPr lang="en-US" baseline="0" dirty="0" smtClean="0"/>
          </a:p>
          <a:p>
            <a:pPr marL="228600" indent="-228600">
              <a:buFont typeface="+mj-lt"/>
              <a:buAutoNum type="arabicPeriod"/>
            </a:pPr>
            <a:r>
              <a:rPr lang="en-US" b="1" baseline="0" dirty="0" smtClean="0"/>
              <a:t>A dysbiotic shift can </a:t>
            </a:r>
            <a:r>
              <a:rPr lang="en-US" b="0" baseline="0" dirty="0" smtClean="0"/>
              <a:t>happen where there is a drastic change to a high-diversity community called </a:t>
            </a:r>
            <a:r>
              <a:rPr lang="en-US" b="1" baseline="0" dirty="0" smtClean="0"/>
              <a:t>bacterial vaginosis (BV)</a:t>
            </a:r>
            <a:r>
              <a:rPr lang="en-CA" b="1" baseline="0" dirty="0" smtClean="0"/>
              <a:t> </a:t>
            </a:r>
            <a:r>
              <a:rPr lang="en-CA" b="0" baseline="0" dirty="0" smtClean="0"/>
              <a:t>on the right. You can hopefully see they are quite different communities</a:t>
            </a:r>
            <a:endParaRPr lang="en-US" b="1" baseline="0" dirty="0" smtClean="0"/>
          </a:p>
          <a:p>
            <a:pPr marL="228600" indent="-228600">
              <a:buFont typeface="+mj-lt"/>
              <a:buAutoNum type="arabicPeriod"/>
            </a:pPr>
            <a:r>
              <a:rPr lang="en-US" b="1" baseline="0" dirty="0" smtClean="0"/>
              <a:t>Click: </a:t>
            </a:r>
            <a:r>
              <a:rPr lang="en-US" b="0" baseline="0" dirty="0" smtClean="0"/>
              <a:t>Some organisms change abundance, like Lactobacillus iners</a:t>
            </a:r>
          </a:p>
          <a:p>
            <a:pPr marL="228600" indent="-228600">
              <a:buFont typeface="+mj-lt"/>
              <a:buAutoNum type="arabicPeriod"/>
            </a:pPr>
            <a:r>
              <a:rPr lang="en-US" b="1" baseline="0" dirty="0" smtClean="0"/>
              <a:t>Click:</a:t>
            </a:r>
            <a:r>
              <a:rPr lang="en-US" b="0" baseline="0" dirty="0" smtClean="0"/>
              <a:t> Some organisms present in one condition are almost entirely absent in another like </a:t>
            </a:r>
            <a:r>
              <a:rPr lang="en-US" b="0" baseline="0" dirty="0" err="1" smtClean="0"/>
              <a:t>Atopobium</a:t>
            </a: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23</a:t>
            </a:fld>
            <a:endParaRPr lang="en-US" altLang="en-US"/>
          </a:p>
        </p:txBody>
      </p:sp>
    </p:spTree>
    <p:extLst>
      <p:ext uri="{BB962C8B-B14F-4D97-AF65-F5344CB8AC3E}">
        <p14:creationId xmlns:p14="http://schemas.microsoft.com/office/powerpoint/2010/main" val="1670382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en-US" smtClean="0"/>
              <a:t>Supply Side KGK</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en-US" smtClean="0"/>
              <a:t>Supply Side KGK</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en-US" smtClean="0"/>
              <a:t>Supply Side KGK</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en-US" smtClean="0"/>
              <a:t>Supply Side KGK</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en-US" smtClean="0"/>
              <a:t>Supply Side KGK</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Nov 2018</a:t>
            </a:r>
            <a:endParaRPr lang="en-US"/>
          </a:p>
        </p:txBody>
      </p:sp>
      <p:sp>
        <p:nvSpPr>
          <p:cNvPr id="6" name="Footer Placeholder 5"/>
          <p:cNvSpPr>
            <a:spLocks noGrp="1"/>
          </p:cNvSpPr>
          <p:nvPr>
            <p:ph type="ftr" sz="quarter" idx="11"/>
          </p:nvPr>
        </p:nvSpPr>
        <p:spPr/>
        <p:txBody>
          <a:bodyPr/>
          <a:lstStyle/>
          <a:p>
            <a:r>
              <a:rPr lang="en-US" smtClean="0"/>
              <a:t>Supply Side KGK</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Nov 2018</a:t>
            </a:r>
            <a:endParaRPr lang="en-US"/>
          </a:p>
        </p:txBody>
      </p:sp>
      <p:sp>
        <p:nvSpPr>
          <p:cNvPr id="8" name="Footer Placeholder 7"/>
          <p:cNvSpPr>
            <a:spLocks noGrp="1"/>
          </p:cNvSpPr>
          <p:nvPr>
            <p:ph type="ftr" sz="quarter" idx="11"/>
          </p:nvPr>
        </p:nvSpPr>
        <p:spPr/>
        <p:txBody>
          <a:bodyPr/>
          <a:lstStyle/>
          <a:p>
            <a:r>
              <a:rPr lang="en-US" smtClean="0"/>
              <a:t>Supply Side KGK</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Nov 2018</a:t>
            </a:r>
            <a:endParaRPr lang="en-US"/>
          </a:p>
        </p:txBody>
      </p:sp>
      <p:sp>
        <p:nvSpPr>
          <p:cNvPr id="4" name="Footer Placeholder 3"/>
          <p:cNvSpPr>
            <a:spLocks noGrp="1"/>
          </p:cNvSpPr>
          <p:nvPr>
            <p:ph type="ftr" sz="quarter" idx="11"/>
          </p:nvPr>
        </p:nvSpPr>
        <p:spPr/>
        <p:txBody>
          <a:bodyPr/>
          <a:lstStyle/>
          <a:p>
            <a:r>
              <a:rPr lang="en-US" smtClean="0"/>
              <a:t>Supply Side KGK</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Nov 2018</a:t>
            </a:r>
            <a:endParaRPr lang="en-US"/>
          </a:p>
        </p:txBody>
      </p:sp>
      <p:sp>
        <p:nvSpPr>
          <p:cNvPr id="3" name="Footer Placeholder 2"/>
          <p:cNvSpPr>
            <a:spLocks noGrp="1"/>
          </p:cNvSpPr>
          <p:nvPr>
            <p:ph type="ftr" sz="quarter" idx="11"/>
          </p:nvPr>
        </p:nvSpPr>
        <p:spPr/>
        <p:txBody>
          <a:bodyPr/>
          <a:lstStyle/>
          <a:p>
            <a:r>
              <a:rPr lang="en-US" smtClean="0"/>
              <a:t>Supply Side KGK</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Nov 2018</a:t>
            </a:r>
            <a:endParaRPr lang="en-US"/>
          </a:p>
        </p:txBody>
      </p:sp>
      <p:sp>
        <p:nvSpPr>
          <p:cNvPr id="6" name="Footer Placeholder 5"/>
          <p:cNvSpPr>
            <a:spLocks noGrp="1"/>
          </p:cNvSpPr>
          <p:nvPr>
            <p:ph type="ftr" sz="quarter" idx="11"/>
          </p:nvPr>
        </p:nvSpPr>
        <p:spPr/>
        <p:txBody>
          <a:bodyPr/>
          <a:lstStyle/>
          <a:p>
            <a:r>
              <a:rPr lang="en-US" smtClean="0"/>
              <a:t>Supply Side KGK</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Nov 2018</a:t>
            </a:r>
            <a:endParaRPr lang="en-US"/>
          </a:p>
        </p:txBody>
      </p:sp>
      <p:sp>
        <p:nvSpPr>
          <p:cNvPr id="6" name="Footer Placeholder 5"/>
          <p:cNvSpPr>
            <a:spLocks noGrp="1"/>
          </p:cNvSpPr>
          <p:nvPr>
            <p:ph type="ftr" sz="quarter" idx="11"/>
          </p:nvPr>
        </p:nvSpPr>
        <p:spPr/>
        <p:txBody>
          <a:bodyPr/>
          <a:lstStyle/>
          <a:p>
            <a:r>
              <a:rPr lang="en-US" smtClean="0"/>
              <a:t>Supply Side KGK</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Nov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Supply Side KGK</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gloor@uwo.ca" TargetMode="External"/><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s://journals.plos.org/plosone/article?id=10.1371/journal.pone.0132382" TargetMode="External"/><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4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1"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2386" y="2880519"/>
            <a:ext cx="8455821" cy="1730829"/>
          </a:xfrm>
          <a:prstGeom prst="rect">
            <a:avLst/>
          </a:prstGeom>
        </p:spPr>
      </p:pic>
      <p:sp>
        <p:nvSpPr>
          <p:cNvPr id="2" name="Title 1"/>
          <p:cNvSpPr>
            <a:spLocks noGrp="1"/>
          </p:cNvSpPr>
          <p:nvPr>
            <p:ph type="ctrTitle"/>
          </p:nvPr>
        </p:nvSpPr>
        <p:spPr>
          <a:xfrm>
            <a:off x="683568" y="1124744"/>
            <a:ext cx="7772400" cy="1470025"/>
          </a:xfrm>
        </p:spPr>
        <p:txBody>
          <a:bodyPr>
            <a:normAutofit/>
          </a:bodyPr>
          <a:lstStyle/>
          <a:p>
            <a:r>
              <a:rPr lang="en-US" sz="3600" dirty="0" smtClean="0"/>
              <a:t>Finding what is real and reproducible in </a:t>
            </a:r>
            <a:r>
              <a:rPr lang="en-US" sz="3600" dirty="0" err="1" smtClean="0"/>
              <a:t>microbiome</a:t>
            </a:r>
            <a:r>
              <a:rPr lang="en-US" sz="3600" dirty="0" smtClean="0"/>
              <a:t> datasets</a:t>
            </a:r>
            <a:endParaRPr lang="en-US" sz="3600" dirty="0"/>
          </a:p>
        </p:txBody>
      </p:sp>
      <p:sp>
        <p:nvSpPr>
          <p:cNvPr id="3" name="Subtitle 2"/>
          <p:cNvSpPr>
            <a:spLocks noGrp="1"/>
          </p:cNvSpPr>
          <p:nvPr>
            <p:ph type="subTitle" idx="1"/>
          </p:nvPr>
        </p:nvSpPr>
        <p:spPr>
          <a:xfrm>
            <a:off x="1369368" y="2880519"/>
            <a:ext cx="6400800" cy="1752600"/>
          </a:xfrm>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Supply Side KGK</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1966112" y="5791216"/>
            <a:ext cx="5391219" cy="646331"/>
          </a:xfrm>
          <a:prstGeom prst="rect">
            <a:avLst/>
          </a:prstGeom>
          <a:noFill/>
        </p:spPr>
        <p:txBody>
          <a:bodyPr wrap="none" rtlCol="0">
            <a:spAutoFit/>
          </a:bodyPr>
          <a:lstStyle/>
          <a:p>
            <a:pPr algn="ctr"/>
            <a:r>
              <a:rPr lang="en-US" dirty="0" smtClean="0">
                <a:solidFill>
                  <a:schemeClr val="bg1">
                    <a:lumMod val="50000"/>
                  </a:schemeClr>
                </a:solidFill>
                <a:hlinkClick r:id="rId3"/>
              </a:rPr>
              <a:t>ggloor@uwo.ca</a:t>
            </a:r>
            <a:r>
              <a:rPr lang="en-US" dirty="0" smtClean="0">
                <a:solidFill>
                  <a:schemeClr val="bg1">
                    <a:lumMod val="50000"/>
                  </a:schemeClr>
                </a:solidFill>
              </a:rPr>
              <a:t> @</a:t>
            </a:r>
            <a:r>
              <a:rPr lang="en-US" dirty="0" err="1" smtClean="0">
                <a:solidFill>
                  <a:schemeClr val="bg1">
                    <a:lumMod val="50000"/>
                  </a:schemeClr>
                </a:solidFill>
              </a:rPr>
              <a:t>gbgloor</a:t>
            </a:r>
            <a:endParaRPr lang="en-US" dirty="0" smtClean="0">
              <a:solidFill>
                <a:schemeClr val="bg1">
                  <a:lumMod val="50000"/>
                </a:schemeClr>
              </a:solidFill>
            </a:endParaRPr>
          </a:p>
          <a:p>
            <a:r>
              <a:rPr lang="en-US" dirty="0" smtClean="0">
                <a:solidFill>
                  <a:schemeClr val="bg1">
                    <a:lumMod val="50000"/>
                  </a:schemeClr>
                </a:solidFill>
              </a:rPr>
              <a:t>https</a:t>
            </a:r>
            <a:r>
              <a:rPr lang="en-US" dirty="0">
                <a:solidFill>
                  <a:schemeClr val="bg1">
                    <a:lumMod val="50000"/>
                  </a:schemeClr>
                </a:solidFill>
              </a:rPr>
              <a:t>://</a:t>
            </a:r>
            <a:r>
              <a:rPr lang="en-US" dirty="0" err="1">
                <a:solidFill>
                  <a:schemeClr val="bg1">
                    <a:lumMod val="50000"/>
                  </a:schemeClr>
                </a:solidFill>
              </a:rPr>
              <a:t>github.com</a:t>
            </a:r>
            <a:r>
              <a:rPr lang="en-US" dirty="0">
                <a:solidFill>
                  <a:schemeClr val="bg1">
                    <a:lumMod val="50000"/>
                  </a:schemeClr>
                </a:solidFill>
              </a:rPr>
              <a:t>/</a:t>
            </a:r>
            <a:r>
              <a:rPr lang="en-US" dirty="0" err="1">
                <a:solidFill>
                  <a:schemeClr val="bg1">
                    <a:lumMod val="50000"/>
                  </a:schemeClr>
                </a:solidFill>
              </a:rPr>
              <a:t>ggloor</a:t>
            </a:r>
            <a:r>
              <a:rPr lang="en-US" dirty="0">
                <a:solidFill>
                  <a:schemeClr val="bg1">
                    <a:lumMod val="50000"/>
                  </a:schemeClr>
                </a:solidFill>
              </a:rPr>
              <a:t>/</a:t>
            </a:r>
            <a:r>
              <a:rPr lang="en-US" dirty="0" smtClean="0">
                <a:solidFill>
                  <a:schemeClr val="bg1">
                    <a:lumMod val="50000"/>
                  </a:schemeClr>
                </a:solidFill>
              </a:rPr>
              <a:t>compositions/</a:t>
            </a:r>
            <a:r>
              <a:rPr lang="en-US" dirty="0" smtClean="0">
                <a:solidFill>
                  <a:schemeClr val="bg1">
                    <a:lumMod val="50000"/>
                  </a:schemeClr>
                </a:solidFill>
              </a:rPr>
              <a:t>presentations</a:t>
            </a:r>
          </a:p>
        </p:txBody>
      </p:sp>
      <p:pic>
        <p:nvPicPr>
          <p:cNvPr id="5" name="Picture 4"/>
          <p:cNvPicPr>
            <a:picLocks noChangeAspect="1"/>
          </p:cNvPicPr>
          <p:nvPr/>
        </p:nvPicPr>
        <p:blipFill>
          <a:blip r:embed="rId4"/>
          <a:stretch>
            <a:fillRect/>
          </a:stretch>
        </p:blipFill>
        <p:spPr>
          <a:xfrm>
            <a:off x="3332180" y="4703188"/>
            <a:ext cx="2312661" cy="830845"/>
          </a:xfrm>
          <a:prstGeom prst="rect">
            <a:avLst/>
          </a:prstGeom>
        </p:spPr>
      </p:pic>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Metatranscriptomes</a:t>
            </a:r>
            <a:r>
              <a:rPr lang="en-US" dirty="0" smtClean="0"/>
              <a:t> are hard to analyze!</a:t>
            </a:r>
            <a:endParaRPr lang="en-US" dirty="0"/>
          </a:p>
        </p:txBody>
      </p:sp>
      <p:sp>
        <p:nvSpPr>
          <p:cNvPr id="4" name="Footer Placeholder 3"/>
          <p:cNvSpPr>
            <a:spLocks noGrp="1"/>
          </p:cNvSpPr>
          <p:nvPr>
            <p:ph type="ftr" sz="quarter" idx="11"/>
          </p:nvPr>
        </p:nvSpPr>
        <p:spPr/>
        <p:txBody>
          <a:bodyPr/>
          <a:lstStyle/>
          <a:p>
            <a:r>
              <a:rPr lang="en-US" smtClean="0"/>
              <a:t>Supply Side KGK</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422350"/>
            <a:ext cx="2723628" cy="3970318"/>
          </a:xfrm>
          <a:prstGeom prst="rect">
            <a:avLst/>
          </a:prstGeom>
          <a:noFill/>
        </p:spPr>
        <p:txBody>
          <a:bodyPr wrap="square" rtlCol="0">
            <a:spAutoFit/>
          </a:bodyPr>
          <a:lstStyle/>
          <a:p>
            <a:r>
              <a:rPr lang="en-US" sz="1400" dirty="0" smtClean="0"/>
              <a:t>Bacterial species can differ</a:t>
            </a:r>
          </a:p>
          <a:p>
            <a:r>
              <a:rPr lang="en-US" sz="1400" dirty="0" smtClean="0"/>
              <a:t>Gene content can differ</a:t>
            </a:r>
          </a:p>
          <a:p>
            <a:r>
              <a:rPr lang="en-US" sz="1400" dirty="0" smtClean="0"/>
              <a:t>Gene expression can differ</a:t>
            </a:r>
          </a:p>
          <a:p>
            <a:endParaRPr lang="en-US" sz="1400" dirty="0"/>
          </a:p>
          <a:p>
            <a:r>
              <a:rPr lang="en-US" sz="1400" dirty="0" smtClean="0"/>
              <a:t>Something must be invariant</a:t>
            </a:r>
          </a:p>
          <a:p>
            <a:endParaRPr lang="en-US" sz="1400" dirty="0" smtClean="0"/>
          </a:p>
          <a:p>
            <a:r>
              <a:rPr lang="en-US" sz="1400" dirty="0" smtClean="0">
                <a:solidFill>
                  <a:schemeClr val="bg1">
                    <a:lumMod val="85000"/>
                  </a:schemeClr>
                </a:solidFill>
              </a:rPr>
              <a:t>Everything appears different</a:t>
            </a:r>
          </a:p>
          <a:p>
            <a:pPr marL="285750" indent="-285750">
              <a:buFont typeface="Arial"/>
              <a:buChar char="•"/>
            </a:pPr>
            <a:r>
              <a:rPr lang="en-US" sz="1400" dirty="0" smtClean="0">
                <a:solidFill>
                  <a:schemeClr val="bg1">
                    <a:lumMod val="85000"/>
                  </a:schemeClr>
                </a:solidFill>
              </a:rPr>
              <a:t>If everything is different, nothing is useful</a:t>
            </a:r>
          </a:p>
          <a:p>
            <a:pPr marL="285750" indent="-285750">
              <a:buFont typeface="Arial"/>
              <a:buChar char="•"/>
            </a:pPr>
            <a:endParaRPr lang="en-US" sz="1400" dirty="0">
              <a:solidFill>
                <a:schemeClr val="bg1">
                  <a:lumMod val="85000"/>
                </a:schemeClr>
              </a:solidFill>
            </a:endParaRPr>
          </a:p>
          <a:p>
            <a:r>
              <a:rPr lang="en-US" sz="1400" dirty="0" smtClean="0">
                <a:solidFill>
                  <a:schemeClr val="bg1">
                    <a:lumMod val="85000"/>
                  </a:schemeClr>
                </a:solidFill>
              </a:rPr>
              <a:t>Assumptions do not fit</a:t>
            </a:r>
          </a:p>
          <a:p>
            <a:pPr marL="285750" indent="-285750">
              <a:buFont typeface="Arial"/>
              <a:buChar char="•"/>
            </a:pPr>
            <a:r>
              <a:rPr lang="en-US" sz="1400" dirty="0" smtClean="0">
                <a:solidFill>
                  <a:schemeClr val="bg1">
                    <a:lumMod val="85000"/>
                  </a:schemeClr>
                </a:solidFill>
              </a:rPr>
              <a:t>Majority invariant</a:t>
            </a:r>
          </a:p>
          <a:p>
            <a:pPr marL="285750" indent="-285750">
              <a:buFont typeface="Arial"/>
              <a:buChar char="•"/>
            </a:pPr>
            <a:r>
              <a:rPr lang="en-US" sz="1400" dirty="0" smtClean="0">
                <a:solidFill>
                  <a:schemeClr val="bg1">
                    <a:lumMod val="85000"/>
                  </a:schemeClr>
                </a:solidFill>
              </a:rPr>
              <a:t>Dispersion ~ abundance</a:t>
            </a:r>
          </a:p>
          <a:p>
            <a:pPr marL="285750" indent="-285750">
              <a:buFont typeface="Arial"/>
              <a:buChar char="•"/>
            </a:pPr>
            <a:r>
              <a:rPr lang="en-US" sz="1400" dirty="0" smtClean="0">
                <a:solidFill>
                  <a:schemeClr val="bg1">
                    <a:lumMod val="85000"/>
                  </a:schemeClr>
                </a:solidFill>
              </a:rPr>
              <a:t>Data are centered</a:t>
            </a:r>
          </a:p>
          <a:p>
            <a:pPr marL="285750" indent="-285750">
              <a:buFont typeface="Arial"/>
              <a:buChar char="•"/>
            </a:pPr>
            <a:r>
              <a:rPr lang="en-US" sz="1400" dirty="0" smtClean="0">
                <a:solidFill>
                  <a:schemeClr val="bg1">
                    <a:lumMod val="85000"/>
                  </a:schemeClr>
                </a:solidFill>
              </a:rPr>
              <a:t>Model as NB or ZIG</a:t>
            </a:r>
          </a:p>
          <a:p>
            <a:pPr marL="285750" indent="-285750">
              <a:buFont typeface="Arial"/>
              <a:buChar char="•"/>
            </a:pPr>
            <a:r>
              <a:rPr lang="en-US" sz="1400" dirty="0" smtClean="0">
                <a:solidFill>
                  <a:schemeClr val="bg1">
                    <a:lumMod val="85000"/>
                  </a:schemeClr>
                </a:solidFill>
              </a:rPr>
              <a:t>zero is zero</a:t>
            </a:r>
          </a:p>
          <a:p>
            <a:pPr marL="285750" indent="-285750">
              <a:buFont typeface="Arial"/>
              <a:buChar char="•"/>
            </a:pPr>
            <a:r>
              <a:rPr lang="en-US" sz="1400" dirty="0" smtClean="0">
                <a:solidFill>
                  <a:schemeClr val="bg1">
                    <a:lumMod val="85000"/>
                  </a:schemeClr>
                </a:solidFill>
              </a:rPr>
              <a:t>Counts</a:t>
            </a:r>
            <a:endParaRPr lang="en-US" sz="1400" dirty="0">
              <a:solidFill>
                <a:schemeClr val="bg1">
                  <a:lumMod val="85000"/>
                </a:schemeClr>
              </a:solidFill>
            </a:endParaRPr>
          </a:p>
          <a:p>
            <a:pPr marL="742950" lvl="1" indent="-285750">
              <a:buFont typeface="Arial"/>
              <a:buChar char="•"/>
            </a:pPr>
            <a:endParaRPr lang="en-US" sz="1400" dirty="0">
              <a:solidFill>
                <a:schemeClr val="bg1">
                  <a:lumMod val="85000"/>
                </a:schemeClr>
              </a:solidFill>
            </a:endParaRP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Tree>
    <p:extLst>
      <p:ext uri="{BB962C8B-B14F-4D97-AF65-F5344CB8AC3E}">
        <p14:creationId xmlns:p14="http://schemas.microsoft.com/office/powerpoint/2010/main" val="34051455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Bacterial </a:t>
            </a:r>
            <a:r>
              <a:rPr lang="en-US" dirty="0" err="1"/>
              <a:t>vaginosis</a:t>
            </a:r>
            <a:r>
              <a:rPr lang="en-US" dirty="0"/>
              <a:t> - </a:t>
            </a:r>
            <a:r>
              <a:rPr lang="en-US" dirty="0" err="1"/>
              <a:t>metatranscriptome</a:t>
            </a:r>
            <a:endParaRPr lang="en-US" dirty="0"/>
          </a:p>
        </p:txBody>
      </p:sp>
      <p:sp>
        <p:nvSpPr>
          <p:cNvPr id="4" name="Footer Placeholder 3"/>
          <p:cNvSpPr>
            <a:spLocks noGrp="1"/>
          </p:cNvSpPr>
          <p:nvPr>
            <p:ph type="ftr" sz="quarter" idx="11"/>
          </p:nvPr>
        </p:nvSpPr>
        <p:spPr/>
        <p:txBody>
          <a:bodyPr/>
          <a:lstStyle/>
          <a:p>
            <a:r>
              <a:rPr lang="en-US" smtClean="0"/>
              <a:t>Supply Side KGK</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422350"/>
            <a:ext cx="2723628" cy="3970318"/>
          </a:xfrm>
          <a:prstGeom prst="rect">
            <a:avLst/>
          </a:prstGeom>
          <a:noFill/>
        </p:spPr>
        <p:txBody>
          <a:bodyPr wrap="square" rtlCol="0">
            <a:spAutoFit/>
          </a:bodyPr>
          <a:lstStyle/>
          <a:p>
            <a:r>
              <a:rPr lang="en-US" sz="1400" dirty="0" smtClean="0">
                <a:solidFill>
                  <a:schemeClr val="bg1">
                    <a:lumMod val="50000"/>
                  </a:schemeClr>
                </a:solidFill>
              </a:rPr>
              <a:t>Bacterial species can differ</a:t>
            </a:r>
          </a:p>
          <a:p>
            <a:r>
              <a:rPr lang="en-US" sz="1400" dirty="0" smtClean="0">
                <a:solidFill>
                  <a:schemeClr val="bg1">
                    <a:lumMod val="50000"/>
                  </a:schemeClr>
                </a:solidFill>
              </a:rPr>
              <a:t>Gene content can differ</a:t>
            </a:r>
          </a:p>
          <a:p>
            <a:r>
              <a:rPr lang="en-US" sz="1400" dirty="0" smtClean="0">
                <a:solidFill>
                  <a:schemeClr val="bg1">
                    <a:lumMod val="50000"/>
                  </a:schemeClr>
                </a:solidFill>
              </a:rPr>
              <a:t>Gene expression can differ</a:t>
            </a:r>
          </a:p>
          <a:p>
            <a:endParaRPr lang="en-US" sz="1400" dirty="0">
              <a:solidFill>
                <a:schemeClr val="bg1">
                  <a:lumMod val="50000"/>
                </a:schemeClr>
              </a:solidFill>
            </a:endParaRPr>
          </a:p>
          <a:p>
            <a:r>
              <a:rPr lang="en-US" sz="1400" dirty="0" smtClean="0">
                <a:solidFill>
                  <a:schemeClr val="bg1">
                    <a:lumMod val="50000"/>
                  </a:schemeClr>
                </a:solidFill>
              </a:rPr>
              <a:t>Something must be invariant</a:t>
            </a:r>
          </a:p>
          <a:p>
            <a:endParaRPr lang="en-US" sz="1400" dirty="0" smtClean="0"/>
          </a:p>
          <a:p>
            <a:r>
              <a:rPr lang="en-US" sz="1400" dirty="0" smtClean="0"/>
              <a:t>Everything appears different</a:t>
            </a:r>
          </a:p>
          <a:p>
            <a:pPr marL="285750" indent="-285750">
              <a:buFont typeface="Arial"/>
              <a:buChar char="•"/>
            </a:pPr>
            <a:r>
              <a:rPr lang="en-US" sz="1400" dirty="0" smtClean="0">
                <a:solidFill>
                  <a:schemeClr val="bg1">
                    <a:lumMod val="50000"/>
                  </a:schemeClr>
                </a:solidFill>
              </a:rPr>
              <a:t>If everything is different, nothing is useful</a:t>
            </a:r>
          </a:p>
          <a:p>
            <a:pPr marL="285750" indent="-285750">
              <a:buFont typeface="Arial"/>
              <a:buChar char="•"/>
            </a:pPr>
            <a:endParaRPr lang="en-US" sz="1400" dirty="0">
              <a:solidFill>
                <a:schemeClr val="bg1">
                  <a:lumMod val="75000"/>
                </a:schemeClr>
              </a:solidFill>
            </a:endParaRPr>
          </a:p>
          <a:p>
            <a:r>
              <a:rPr lang="en-US" sz="1400" dirty="0" smtClean="0">
                <a:solidFill>
                  <a:schemeClr val="bg1">
                    <a:lumMod val="75000"/>
                  </a:schemeClr>
                </a:solidFill>
              </a:rPr>
              <a:t>Assumptions do not fit</a:t>
            </a:r>
          </a:p>
          <a:p>
            <a:pPr marL="285750" indent="-285750">
              <a:buFont typeface="Arial"/>
              <a:buChar char="•"/>
            </a:pPr>
            <a:r>
              <a:rPr lang="en-US" sz="1400" dirty="0" smtClean="0">
                <a:solidFill>
                  <a:schemeClr val="bg1">
                    <a:lumMod val="75000"/>
                  </a:schemeClr>
                </a:solidFill>
              </a:rPr>
              <a:t>Majority invariant</a:t>
            </a:r>
          </a:p>
          <a:p>
            <a:pPr marL="285750" indent="-285750">
              <a:buFont typeface="Arial"/>
              <a:buChar char="•"/>
            </a:pPr>
            <a:r>
              <a:rPr lang="en-US" sz="1400" dirty="0" smtClean="0">
                <a:solidFill>
                  <a:schemeClr val="bg1">
                    <a:lumMod val="75000"/>
                  </a:schemeClr>
                </a:solidFill>
              </a:rPr>
              <a:t>Dispersion ~ abundance</a:t>
            </a:r>
          </a:p>
          <a:p>
            <a:pPr marL="285750" indent="-285750">
              <a:buFont typeface="Arial"/>
              <a:buChar char="•"/>
            </a:pPr>
            <a:r>
              <a:rPr lang="en-US" sz="1400" dirty="0" smtClean="0">
                <a:solidFill>
                  <a:schemeClr val="bg1">
                    <a:lumMod val="75000"/>
                  </a:schemeClr>
                </a:solidFill>
              </a:rPr>
              <a:t>Data are centered</a:t>
            </a:r>
          </a:p>
          <a:p>
            <a:pPr marL="285750" indent="-285750">
              <a:buFont typeface="Arial"/>
              <a:buChar char="•"/>
            </a:pPr>
            <a:r>
              <a:rPr lang="en-US" sz="1400" dirty="0" smtClean="0">
                <a:solidFill>
                  <a:schemeClr val="bg1">
                    <a:lumMod val="75000"/>
                  </a:schemeClr>
                </a:solidFill>
              </a:rPr>
              <a:t>Model as NB or ZIG</a:t>
            </a:r>
          </a:p>
          <a:p>
            <a:pPr marL="285750" indent="-285750">
              <a:buFont typeface="Arial"/>
              <a:buChar char="•"/>
            </a:pPr>
            <a:r>
              <a:rPr lang="en-US" sz="1400" dirty="0" smtClean="0">
                <a:solidFill>
                  <a:schemeClr val="bg1">
                    <a:lumMod val="75000"/>
                  </a:schemeClr>
                </a:solidFill>
              </a:rPr>
              <a:t>zero is zero</a:t>
            </a:r>
          </a:p>
          <a:p>
            <a:pPr marL="285750" indent="-285750">
              <a:buFont typeface="Arial"/>
              <a:buChar char="•"/>
            </a:pPr>
            <a:r>
              <a:rPr lang="en-US" sz="1400" dirty="0" smtClean="0">
                <a:solidFill>
                  <a:schemeClr val="bg1">
                    <a:lumMod val="75000"/>
                  </a:schemeClr>
                </a:solidFill>
              </a:rPr>
              <a:t>Counts</a:t>
            </a:r>
            <a:endParaRPr lang="en-US" sz="1400" dirty="0">
              <a:solidFill>
                <a:schemeClr val="bg1">
                  <a:lumMod val="75000"/>
                </a:schemeClr>
              </a:solidFill>
            </a:endParaRPr>
          </a:p>
          <a:p>
            <a:pPr marL="742950" lvl="1" indent="-285750">
              <a:buFont typeface="Arial"/>
              <a:buChar char="•"/>
            </a:pPr>
            <a:endParaRPr lang="en-US" sz="1400" dirty="0">
              <a:solidFill>
                <a:schemeClr val="bg1">
                  <a:lumMod val="50000"/>
                </a:schemeClr>
              </a:solidFill>
            </a:endParaRP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Tree>
    <p:extLst>
      <p:ext uri="{BB962C8B-B14F-4D97-AF65-F5344CB8AC3E}">
        <p14:creationId xmlns:p14="http://schemas.microsoft.com/office/powerpoint/2010/main" val="33932339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NHLBI </a:t>
            </a:r>
            <a:r>
              <a:rPr lang="en-US" dirty="0">
                <a:solidFill>
                  <a:schemeClr val="bg1"/>
                </a:solidFill>
              </a:rPr>
              <a:t>trials on pharmaceutical and dietary </a:t>
            </a:r>
            <a:r>
              <a:rPr lang="en-US" dirty="0" smtClean="0">
                <a:solidFill>
                  <a:schemeClr val="bg1"/>
                </a:solidFill>
              </a:rPr>
              <a:t>supplement</a:t>
            </a:r>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Supply Side KGK</a:t>
            </a:r>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091" y="903108"/>
            <a:ext cx="5033818" cy="4840941"/>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4"/>
          <p:cNvSpPr txBox="1">
            <a:spLocks noChangeArrowheads="1"/>
          </p:cNvSpPr>
          <p:nvPr/>
        </p:nvSpPr>
        <p:spPr bwMode="auto">
          <a:xfrm>
            <a:off x="404091" y="5748618"/>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solidFill>
                  <a:schemeClr val="bg1">
                    <a:lumMod val="50000"/>
                  </a:schemeClr>
                </a:solidFill>
              </a:rPr>
              <a:t>Kaplan RM, Irvin VL (2015) Likelihood of Null Effects of Large NHLBI Clinical Trials Has Increased over Time. PLOS ONE 10(8): e0132382. https://</a:t>
            </a:r>
            <a:r>
              <a:rPr lang="en-US" sz="1100" dirty="0" err="1">
                <a:solidFill>
                  <a:schemeClr val="bg1">
                    <a:lumMod val="50000"/>
                  </a:schemeClr>
                </a:solidFill>
              </a:rPr>
              <a:t>doi.org</a:t>
            </a:r>
            <a:r>
              <a:rPr lang="en-US" sz="1100" dirty="0">
                <a:solidFill>
                  <a:schemeClr val="bg1">
                    <a:lumMod val="50000"/>
                  </a:schemeClr>
                </a:solidFill>
              </a:rPr>
              <a:t>/10.1371/journal.pone.0132382</a:t>
            </a:r>
          </a:p>
          <a:p>
            <a:pPr eaLnBrk="1" hangingPunct="1"/>
            <a:r>
              <a:rPr lang="en-US" sz="1100" dirty="0">
                <a:solidFill>
                  <a:schemeClr val="bg1">
                    <a:lumMod val="50000"/>
                  </a:schemeClr>
                </a:solidFill>
                <a:hlinkClick r:id="rId4"/>
              </a:rPr>
              <a:t>https://journals.plos.org/plosone/article?id=10.1371/journal.pone.0132382</a:t>
            </a:r>
            <a:endParaRPr lang="en-US" sz="1100" dirty="0">
              <a:solidFill>
                <a:schemeClr val="bg1">
                  <a:lumMod val="50000"/>
                </a:schemeClr>
              </a:solidFill>
            </a:endParaRPr>
          </a:p>
        </p:txBody>
      </p:sp>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1091" y="6342530"/>
            <a:ext cx="2205182" cy="4594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1298290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Supply Side KGK</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2" name="TextBox 11"/>
          <p:cNvSpPr txBox="1"/>
          <p:nvPr/>
        </p:nvSpPr>
        <p:spPr>
          <a:xfrm>
            <a:off x="6800252" y="3249504"/>
            <a:ext cx="2223686" cy="1600438"/>
          </a:xfrm>
          <a:prstGeom prst="rect">
            <a:avLst/>
          </a:prstGeom>
          <a:noFill/>
        </p:spPr>
        <p:txBody>
          <a:bodyPr wrap="none" rtlCol="0">
            <a:spAutoFit/>
          </a:bodyPr>
          <a:lstStyle/>
          <a:p>
            <a:r>
              <a:rPr lang="en-US" sz="1400" dirty="0" smtClean="0"/>
              <a:t>Assumptions do not fit</a:t>
            </a:r>
            <a:endParaRPr lang="en-US" sz="2000" dirty="0" smtClean="0"/>
          </a:p>
          <a:p>
            <a:endParaRPr lang="en-US" sz="1400" dirty="0" smtClean="0"/>
          </a:p>
          <a:p>
            <a:pPr marL="285750" indent="-285750">
              <a:buFont typeface="Arial"/>
              <a:buChar char="•"/>
            </a:pPr>
            <a:r>
              <a:rPr lang="en-US" sz="1400" dirty="0" smtClean="0">
                <a:solidFill>
                  <a:schemeClr val="bg1">
                    <a:lumMod val="50000"/>
                  </a:schemeClr>
                </a:solidFill>
              </a:rPr>
              <a:t>Counts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Model as NB or ZIG</a:t>
            </a:r>
          </a:p>
          <a:p>
            <a:pPr marL="285750" indent="-285750">
              <a:buFont typeface="Arial"/>
              <a:buChar char="•"/>
            </a:pPr>
            <a:r>
              <a:rPr lang="en-US" sz="1400" dirty="0" smtClean="0">
                <a:solidFill>
                  <a:srgbClr val="7F7F7F"/>
                </a:solidFill>
              </a:rPr>
              <a:t>Correlation</a:t>
            </a:r>
          </a:p>
        </p:txBody>
      </p:sp>
      <p:pic>
        <p:nvPicPr>
          <p:cNvPr id="6" name="Content Placeholder 5"/>
          <p:cNvPicPr>
            <a:picLocks noGrp="1" noChangeAspect="1"/>
          </p:cNvPicPr>
          <p:nvPr>
            <p:ph idx="1"/>
          </p:nvPr>
        </p:nvPicPr>
        <p:blipFill>
          <a:blip r:embed="rId2"/>
          <a:srcRect t="-1617" b="-1617"/>
          <a:stretch>
            <a:fillRect/>
          </a:stretch>
        </p:blipFill>
        <p:spPr>
          <a:xfrm>
            <a:off x="1001502" y="2031336"/>
            <a:ext cx="5530968" cy="3491353"/>
          </a:xfrm>
        </p:spPr>
      </p:pic>
      <p:sp>
        <p:nvSpPr>
          <p:cNvPr id="9" name="TextBox 8"/>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4385331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Supply Side KGK</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5" name="Picture 4"/>
          <p:cNvPicPr>
            <a:picLocks noChangeAspect="1"/>
          </p:cNvPicPr>
          <p:nvPr/>
        </p:nvPicPr>
        <p:blipFill rotWithShape="1">
          <a:blip r:embed="rId3"/>
          <a:srcRect r="42009"/>
          <a:stretch/>
        </p:blipFill>
        <p:spPr>
          <a:xfrm>
            <a:off x="1551883" y="769586"/>
            <a:ext cx="3487957" cy="5586764"/>
          </a:xfrm>
          <a:prstGeom prst="rect">
            <a:avLst/>
          </a:prstGeom>
        </p:spPr>
      </p:pic>
      <p:sp>
        <p:nvSpPr>
          <p:cNvPr id="7" name="TextBox 6"/>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2525425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Supply Side KGK</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sp>
        <p:nvSpPr>
          <p:cNvPr id="7" name="TextBox 6"/>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Supply Side KGK</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TextBox 2"/>
          <p:cNvSpPr txBox="1"/>
          <p:nvPr/>
        </p:nvSpPr>
        <p:spPr>
          <a:xfrm>
            <a:off x="703058" y="4884414"/>
            <a:ext cx="749349" cy="369332"/>
          </a:xfrm>
          <a:prstGeom prst="rect">
            <a:avLst/>
          </a:prstGeom>
          <a:noFill/>
        </p:spPr>
        <p:txBody>
          <a:bodyPr wrap="none" rtlCol="0">
            <a:spAutoFit/>
          </a:bodyPr>
          <a:lstStyle/>
          <a:p>
            <a:r>
              <a:rPr lang="en-US" dirty="0" smtClean="0"/>
              <a:t>Count</a:t>
            </a:r>
            <a:endParaRPr lang="en-US" dirty="0"/>
          </a:p>
        </p:txBody>
      </p:sp>
      <p:sp>
        <p:nvSpPr>
          <p:cNvPr id="8" name="TextBox 7"/>
          <p:cNvSpPr txBox="1"/>
          <p:nvPr/>
        </p:nvSpPr>
        <p:spPr>
          <a:xfrm>
            <a:off x="7067107" y="4338615"/>
            <a:ext cx="1839445" cy="1477328"/>
          </a:xfrm>
          <a:prstGeom prst="rect">
            <a:avLst/>
          </a:prstGeom>
          <a:noFill/>
        </p:spPr>
        <p:txBody>
          <a:bodyPr wrap="square" rtlCol="0">
            <a:spAutoFit/>
          </a:bodyPr>
          <a:lstStyle/>
          <a:p>
            <a:r>
              <a:rPr lang="en-US" dirty="0" smtClean="0"/>
              <a:t>Probability of count given sequencing depth and underlying frequency</a:t>
            </a:r>
          </a:p>
        </p:txBody>
      </p:sp>
      <p:pic>
        <p:nvPicPr>
          <p:cNvPr id="6" name="Picture 5"/>
          <p:cNvPicPr>
            <a:picLocks noChangeAspect="1"/>
          </p:cNvPicPr>
          <p:nvPr/>
        </p:nvPicPr>
        <p:blipFill>
          <a:blip r:embed="rId3"/>
          <a:stretch>
            <a:fillRect/>
          </a:stretch>
        </p:blipFill>
        <p:spPr>
          <a:xfrm>
            <a:off x="1554467" y="777117"/>
            <a:ext cx="6012000" cy="5339927"/>
          </a:xfrm>
          <a:prstGeom prst="rect">
            <a:avLst/>
          </a:prstGeom>
        </p:spPr>
      </p:pic>
      <p:sp>
        <p:nvSpPr>
          <p:cNvPr id="11" name="TextBox 10"/>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204869560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Random data as 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Supply Side KGK</a:t>
            </a:r>
            <a:endParaRPr lang="en-US"/>
          </a:p>
        </p:txBody>
      </p:sp>
      <p:sp>
        <p:nvSpPr>
          <p:cNvPr id="9" name="TextBox 8"/>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9204872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Same random data after ‘sequencing’</a:t>
            </a:r>
            <a:endParaRPr lang="en-US" dirty="0">
              <a:latin typeface="Calibri" charset="0"/>
            </a:endParaRPr>
          </a:p>
        </p:txBody>
      </p:sp>
      <p:sp>
        <p:nvSpPr>
          <p:cNvPr id="20483" name="TextBox 8"/>
          <p:cNvSpPr txBox="1">
            <a:spLocks noChangeArrowheads="1"/>
          </p:cNvSpPr>
          <p:nvPr/>
        </p:nvSpPr>
        <p:spPr bwMode="auto">
          <a:xfrm>
            <a:off x="5214470" y="3667125"/>
            <a:ext cx="3618379"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smtClean="0"/>
              <a:t>Constant sum</a:t>
            </a:r>
            <a:endParaRPr lang="en-US" sz="1800" dirty="0" smtClean="0"/>
          </a:p>
          <a:p>
            <a:pPr eaLnBrk="1" hangingPunct="1">
              <a:buFont typeface="Arial"/>
              <a:buChar char="•"/>
            </a:pPr>
            <a:r>
              <a:rPr lang="en-US" sz="1600" dirty="0" smtClean="0"/>
              <a:t>Sequencing</a:t>
            </a:r>
          </a:p>
          <a:p>
            <a:pPr eaLnBrk="1" hangingPunct="1">
              <a:buFont typeface="Arial"/>
              <a:buChar char="•"/>
            </a:pPr>
            <a:r>
              <a:rPr lang="en-US" sz="1600" dirty="0" err="1" smtClean="0"/>
              <a:t>Percentage,probability</a:t>
            </a:r>
            <a:r>
              <a:rPr lang="en-US" sz="1600" dirty="0" smtClean="0"/>
              <a:t>, </a:t>
            </a:r>
            <a:r>
              <a:rPr lang="en-US" sz="1600" dirty="0" err="1" smtClean="0"/>
              <a:t>etc</a:t>
            </a:r>
            <a:endParaRPr lang="en-US" sz="1600" dirty="0" smtClean="0"/>
          </a:p>
          <a:p>
            <a:pPr eaLnBrk="1" hangingPunct="1">
              <a:buFont typeface="Arial"/>
              <a:buChar char="•"/>
            </a:pPr>
            <a:r>
              <a:rPr lang="en-US" sz="1600" dirty="0" smtClean="0"/>
              <a:t>Count normalization</a:t>
            </a:r>
          </a:p>
          <a:p>
            <a:pPr eaLnBrk="1" hangingPunct="1">
              <a:buFont typeface="Arial"/>
              <a:buChar char="•"/>
            </a:pPr>
            <a:r>
              <a:rPr lang="en-US" sz="1600" dirty="0" smtClean="0"/>
              <a:t>Rarefaction</a:t>
            </a:r>
          </a:p>
          <a:p>
            <a:pPr eaLnBrk="1" hangingPunct="1">
              <a:buFont typeface="Arial"/>
              <a:buChar char="•"/>
            </a:pPr>
            <a:endParaRPr lang="en-US" sz="1600" dirty="0"/>
          </a:p>
          <a:p>
            <a:pPr eaLnBrk="1" hangingPunct="1"/>
            <a:r>
              <a:rPr lang="en-US" sz="1600" b="1" u="sng" dirty="0" smtClean="0"/>
              <a:t>Obviously not numeric</a:t>
            </a:r>
          </a:p>
          <a:p>
            <a:pPr eaLnBrk="1" hangingPunct="1"/>
            <a:r>
              <a:rPr lang="en-US" sz="1600" b="1" u="sng" dirty="0" smtClean="0"/>
              <a:t>Obviously correlation is problematic</a:t>
            </a:r>
            <a:endParaRPr lang="en-US" sz="1600" b="1" u="sng" dirty="0"/>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Supply Side KGK</a:t>
            </a:r>
            <a:endParaRPr lang="en-US"/>
          </a:p>
        </p:txBody>
      </p:sp>
    </p:spTree>
    <p:extLst>
      <p:ext uri="{BB962C8B-B14F-4D97-AF65-F5344CB8AC3E}">
        <p14:creationId xmlns:p14="http://schemas.microsoft.com/office/powerpoint/2010/main" val="9056942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no help at all</a:t>
            </a:r>
            <a:endParaRPr lang="en-US" dirty="0"/>
          </a:p>
        </p:txBody>
      </p:sp>
      <p:sp>
        <p:nvSpPr>
          <p:cNvPr id="4" name="Footer Placeholder 3"/>
          <p:cNvSpPr>
            <a:spLocks noGrp="1"/>
          </p:cNvSpPr>
          <p:nvPr>
            <p:ph type="ftr" sz="quarter" idx="11"/>
          </p:nvPr>
        </p:nvSpPr>
        <p:spPr/>
        <p:txBody>
          <a:bodyPr/>
          <a:lstStyle/>
          <a:p>
            <a:r>
              <a:rPr lang="en-US" smtClean="0"/>
              <a:t>Supply Side KGK</a:t>
            </a:r>
            <a:endParaRPr lang="en-US" dirty="0"/>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6240636" cy="923330"/>
          </a:xfrm>
          <a:prstGeom prst="rect">
            <a:avLst/>
          </a:prstGeom>
          <a:noFill/>
        </p:spPr>
        <p:txBody>
          <a:bodyPr wrap="none" rtlCol="0">
            <a:spAutoFit/>
          </a:bodyPr>
          <a:lstStyle/>
          <a:p>
            <a:r>
              <a:rPr lang="en-US" dirty="0" smtClean="0"/>
              <a:t>Once data are on the simplex, they cannot be recovered without</a:t>
            </a:r>
          </a:p>
          <a:p>
            <a:endParaRPr lang="en-US" dirty="0" smtClean="0"/>
          </a:p>
          <a:p>
            <a:pPr algn="ctr"/>
            <a:r>
              <a:rPr lang="en-US" dirty="0" smtClean="0"/>
              <a:t>                                           ⌛️  💲  🏋🏼‍</a:t>
            </a:r>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69990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t>The </a:t>
            </a:r>
            <a:r>
              <a:rPr lang="en-US" sz="2800" b="1" dirty="0" err="1" smtClean="0"/>
              <a:t>microbiome</a:t>
            </a:r>
            <a:endParaRPr lang="en-US" sz="2800" b="1" dirty="0"/>
          </a:p>
        </p:txBody>
      </p:sp>
      <p:pic>
        <p:nvPicPr>
          <p:cNvPr id="4" name="Content Placeholder 3"/>
          <p:cNvPicPr>
            <a:picLocks noGrp="1" noChangeAspect="1"/>
          </p:cNvPicPr>
          <p:nvPr>
            <p:ph idx="1"/>
          </p:nvPr>
        </p:nvPicPr>
        <p:blipFill rotWithShape="1">
          <a:blip r:embed="rId2"/>
          <a:srcRect t="24270" b="24270"/>
          <a:stretch/>
        </p:blipFill>
        <p:spPr/>
      </p:pic>
      <p:pic>
        <p:nvPicPr>
          <p:cNvPr id="5" name="Picture 4"/>
          <p:cNvPicPr>
            <a:picLocks noChangeAspect="1"/>
          </p:cNvPicPr>
          <p:nvPr/>
        </p:nvPicPr>
        <p:blipFill>
          <a:blip r:embed="rId3"/>
          <a:stretch>
            <a:fillRect/>
          </a:stretch>
        </p:blipFill>
        <p:spPr>
          <a:xfrm>
            <a:off x="516434" y="1417638"/>
            <a:ext cx="1906178" cy="1362917"/>
          </a:xfrm>
          <a:prstGeom prst="rect">
            <a:avLst/>
          </a:prstGeom>
        </p:spPr>
      </p:pic>
      <p:pic>
        <p:nvPicPr>
          <p:cNvPr id="6" name="Picture 5"/>
          <p:cNvPicPr>
            <a:picLocks noChangeAspect="1"/>
          </p:cNvPicPr>
          <p:nvPr/>
        </p:nvPicPr>
        <p:blipFill>
          <a:blip r:embed="rId4"/>
          <a:stretch>
            <a:fillRect/>
          </a:stretch>
        </p:blipFill>
        <p:spPr>
          <a:xfrm>
            <a:off x="5065185" y="1723690"/>
            <a:ext cx="3557470" cy="2113730"/>
          </a:xfrm>
          <a:prstGeom prst="rect">
            <a:avLst/>
          </a:prstGeom>
        </p:spPr>
      </p:pic>
      <p:pic>
        <p:nvPicPr>
          <p:cNvPr id="8" name="Picture 7"/>
          <p:cNvPicPr>
            <a:picLocks noChangeAspect="1"/>
          </p:cNvPicPr>
          <p:nvPr/>
        </p:nvPicPr>
        <p:blipFill>
          <a:blip r:embed="rId5"/>
          <a:stretch>
            <a:fillRect/>
          </a:stretch>
        </p:blipFill>
        <p:spPr>
          <a:xfrm>
            <a:off x="0" y="3287572"/>
            <a:ext cx="4173510" cy="3547484"/>
          </a:xfrm>
          <a:prstGeom prst="rect">
            <a:avLst/>
          </a:prstGeom>
        </p:spPr>
      </p:pic>
      <p:pic>
        <p:nvPicPr>
          <p:cNvPr id="9" name="Picture 8"/>
          <p:cNvPicPr>
            <a:picLocks noChangeAspect="1"/>
          </p:cNvPicPr>
          <p:nvPr/>
        </p:nvPicPr>
        <p:blipFill>
          <a:blip r:embed="rId6"/>
          <a:stretch>
            <a:fillRect/>
          </a:stretch>
        </p:blipFill>
        <p:spPr>
          <a:xfrm>
            <a:off x="6691930" y="5092418"/>
            <a:ext cx="2452069" cy="1765581"/>
          </a:xfrm>
          <a:prstGeom prst="rect">
            <a:avLst/>
          </a:prstGeom>
        </p:spPr>
      </p:pic>
      <p:sp>
        <p:nvSpPr>
          <p:cNvPr id="3" name="Footer Placeholder 2"/>
          <p:cNvSpPr>
            <a:spLocks noGrp="1"/>
          </p:cNvSpPr>
          <p:nvPr>
            <p:ph type="ftr" sz="quarter" idx="11"/>
          </p:nvPr>
        </p:nvSpPr>
        <p:spPr/>
        <p:txBody>
          <a:bodyPr/>
          <a:lstStyle/>
          <a:p>
            <a:pPr>
              <a:defRPr/>
            </a:pPr>
            <a:r>
              <a:rPr lang="en-US" smtClean="0"/>
              <a:t>Supply Side KGK</a:t>
            </a:r>
            <a:endParaRPr lang="en-US" dirty="0"/>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8078751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smtClean="0">
                <a:solidFill>
                  <a:schemeClr val="bg1">
                    <a:lumMod val="65000"/>
                  </a:schemeClr>
                </a:solidFill>
              </a:rPr>
              <a:t>Sequencing, negative </a:t>
            </a:r>
            <a:r>
              <a:rPr lang="en-US" dirty="0">
                <a:solidFill>
                  <a:schemeClr val="bg1">
                    <a:lumMod val="65000"/>
                  </a:schemeClr>
                </a:solidFill>
              </a:rPr>
              <a:t>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smtClean="0"/>
          </a:p>
          <a:p>
            <a:pPr marL="0" indent="0" algn="ctr" fontAlgn="auto">
              <a:spcBef>
                <a:spcPts val="0"/>
              </a:spcBef>
              <a:spcAft>
                <a:spcPts val="0"/>
              </a:spcAft>
              <a:buNone/>
              <a:defRPr/>
            </a:pPr>
            <a:endParaRPr lang="is-IS" sz="2000" b="1" dirty="0"/>
          </a:p>
          <a:p>
            <a:pPr marL="0" indent="0">
              <a:buNone/>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r>
              <a:rPr lang="en-US" sz="2000" dirty="0" smtClean="0"/>
              <a:t>)</a:t>
            </a:r>
          </a:p>
          <a:p>
            <a:pPr marL="0" indent="0">
              <a:buNone/>
              <a:defRPr/>
            </a:pPr>
            <a:r>
              <a:rPr lang="en-US" sz="2000" b="1" dirty="0"/>
              <a:t>*</a:t>
            </a:r>
            <a:r>
              <a:rPr lang="en-US" sz="2000" b="1" dirty="0" err="1"/>
              <a:t>lr</a:t>
            </a:r>
            <a:r>
              <a:rPr lang="en-US" sz="2000" b="1" dirty="0"/>
              <a:t>(x) = [ log(x</a:t>
            </a:r>
            <a:r>
              <a:rPr lang="en-US" sz="2000" b="1" baseline="-25000" dirty="0"/>
              <a:t>1</a:t>
            </a:r>
            <a:r>
              <a:rPr lang="en-US" sz="2000" b="1" dirty="0"/>
              <a:t>/</a:t>
            </a:r>
            <a:r>
              <a:rPr lang="en-US" sz="2000" b="1" dirty="0" err="1"/>
              <a:t>g</a:t>
            </a:r>
            <a:r>
              <a:rPr lang="en-US" sz="2000" b="1" baseline="-25000" dirty="0" err="1"/>
              <a:t>X</a:t>
            </a:r>
            <a:r>
              <a:rPr lang="en-US" sz="2000" b="1" dirty="0"/>
              <a:t>), log(x</a:t>
            </a:r>
            <a:r>
              <a:rPr lang="en-US" sz="2000" b="1" baseline="-25000" dirty="0"/>
              <a:t>2</a:t>
            </a:r>
            <a:r>
              <a:rPr lang="en-US" sz="2000" b="1" dirty="0"/>
              <a:t>/</a:t>
            </a:r>
            <a:r>
              <a:rPr lang="en-US" sz="2000" b="1" dirty="0" err="1"/>
              <a:t>g</a:t>
            </a:r>
            <a:r>
              <a:rPr lang="en-US" sz="2000" b="1" baseline="-25000" dirty="0" err="1"/>
              <a:t>X</a:t>
            </a:r>
            <a:r>
              <a:rPr lang="en-US" sz="2000" b="1" dirty="0"/>
              <a:t>), </a:t>
            </a:r>
            <a:r>
              <a:rPr lang="is-IS" sz="2000" b="1" dirty="0"/>
              <a:t>… log(x</a:t>
            </a:r>
            <a:r>
              <a:rPr lang="is-IS" sz="2000" b="1" baseline="-25000" dirty="0"/>
              <a:t>D</a:t>
            </a:r>
            <a:r>
              <a:rPr lang="is-IS" sz="2000" b="1" dirty="0"/>
              <a:t>/g</a:t>
            </a:r>
            <a:r>
              <a:rPr lang="is-IS" sz="2000" b="1" baseline="-25000" dirty="0"/>
              <a:t>X</a:t>
            </a:r>
            <a:r>
              <a:rPr lang="is-IS" sz="2000" b="1" dirty="0"/>
              <a:t>) ]</a:t>
            </a:r>
          </a:p>
          <a:p>
            <a:pPr marL="0" indent="0">
              <a:buNone/>
              <a:defRPr/>
            </a:pPr>
            <a:endParaRPr lang="is-IS" sz="2000" dirty="0"/>
          </a:p>
          <a:p>
            <a:pPr lvl="1"/>
            <a:endParaRPr lang="en-US" dirty="0"/>
          </a:p>
        </p:txBody>
      </p:sp>
      <p:sp>
        <p:nvSpPr>
          <p:cNvPr id="4" name="Footer Placeholder 3"/>
          <p:cNvSpPr>
            <a:spLocks noGrp="1"/>
          </p:cNvSpPr>
          <p:nvPr>
            <p:ph type="ftr" sz="quarter" idx="11"/>
          </p:nvPr>
        </p:nvSpPr>
        <p:spPr/>
        <p:txBody>
          <a:bodyPr/>
          <a:lstStyle/>
          <a:p>
            <a:r>
              <a:rPr lang="en-US" smtClean="0"/>
              <a:t>Supply Side KGK</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spTree>
    <p:extLst>
      <p:ext uri="{BB962C8B-B14F-4D97-AF65-F5344CB8AC3E}">
        <p14:creationId xmlns:p14="http://schemas.microsoft.com/office/powerpoint/2010/main" val="7751769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sum up the theory</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3"/>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Supply Side KGK</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Back to 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H is predominantly </a:t>
            </a:r>
            <a:r>
              <a:rPr lang="en-US" i="1" dirty="0" smtClean="0"/>
              <a:t>Lactobacillus</a:t>
            </a:r>
            <a:r>
              <a:rPr lang="en-US" dirty="0" smtClean="0"/>
              <a:t> sp.</a:t>
            </a:r>
          </a:p>
          <a:p>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r>
              <a:rPr lang="en-US" dirty="0" smtClean="0"/>
              <a:t>We </a:t>
            </a:r>
            <a:r>
              <a:rPr lang="en-US" i="1" dirty="0" smtClean="0"/>
              <a:t>must assume </a:t>
            </a:r>
            <a:r>
              <a:rPr lang="en-US" dirty="0" smtClean="0"/>
              <a:t>something is invariant</a:t>
            </a:r>
          </a:p>
          <a:p>
            <a:endParaRPr lang="en-US" dirty="0"/>
          </a:p>
          <a:p>
            <a:r>
              <a:rPr lang="en-US" dirty="0" smtClean="0"/>
              <a:t>Exploratory </a:t>
            </a:r>
            <a:r>
              <a:rPr lang="en-US" dirty="0" err="1" smtClean="0"/>
              <a:t>biplots</a:t>
            </a:r>
            <a:endParaRPr lang="en-US" dirty="0" smtClean="0"/>
          </a:p>
          <a:p>
            <a:r>
              <a:rPr lang="en-US" dirty="0" smtClean="0"/>
              <a:t>Differential abundance</a:t>
            </a:r>
          </a:p>
          <a:p>
            <a:endParaRPr lang="en-US" dirty="0" smtClean="0"/>
          </a:p>
        </p:txBody>
      </p:sp>
      <p:sp>
        <p:nvSpPr>
          <p:cNvPr id="4" name="Footer Placeholder 3"/>
          <p:cNvSpPr>
            <a:spLocks noGrp="1"/>
          </p:cNvSpPr>
          <p:nvPr>
            <p:ph type="ftr" sz="quarter" idx="11"/>
          </p:nvPr>
        </p:nvSpPr>
        <p:spPr/>
        <p:txBody>
          <a:bodyPr/>
          <a:lstStyle/>
          <a:p>
            <a:r>
              <a:rPr lang="en-US" smtClean="0"/>
              <a:t>Supply Side KGK</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017897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3658" y="860370"/>
            <a:ext cx="3089780" cy="5220000"/>
          </a:xfrm>
          <a:prstGeom prst="rect">
            <a:avLst/>
          </a:prstGeom>
        </p:spPr>
      </p:pic>
      <p:pic>
        <p:nvPicPr>
          <p:cNvPr id="7" name="Picture 6"/>
          <p:cNvPicPr>
            <a:picLocks noChangeAspect="1"/>
          </p:cNvPicPr>
          <p:nvPr/>
        </p:nvPicPr>
        <p:blipFill>
          <a:blip r:embed="rId4"/>
          <a:stretch>
            <a:fillRect/>
          </a:stretch>
        </p:blipFill>
        <p:spPr>
          <a:xfrm>
            <a:off x="3206904" y="827937"/>
            <a:ext cx="3814615" cy="5220000"/>
          </a:xfrm>
          <a:prstGeom prst="rect">
            <a:avLst/>
          </a:prstGeom>
        </p:spPr>
      </p:pic>
      <p:sp>
        <p:nvSpPr>
          <p:cNvPr id="2" name="Title 1"/>
          <p:cNvSpPr>
            <a:spLocks noGrp="1"/>
          </p:cNvSpPr>
          <p:nvPr>
            <p:ph type="title"/>
          </p:nvPr>
        </p:nvSpPr>
        <p:spPr/>
        <p:txBody>
          <a:bodyPr/>
          <a:lstStyle/>
          <a:p>
            <a:r>
              <a:rPr lang="en-US" dirty="0" smtClean="0"/>
              <a:t>The sample set by 16S</a:t>
            </a:r>
            <a:r>
              <a:rPr lang="en-US" dirty="0"/>
              <a:t> </a:t>
            </a:r>
            <a:r>
              <a:rPr lang="en-US" dirty="0" err="1" smtClean="0"/>
              <a:t>rRNA</a:t>
            </a:r>
            <a:r>
              <a:rPr lang="en-US" dirty="0" smtClean="0"/>
              <a:t> gene sequencing</a:t>
            </a:r>
            <a:endParaRPr lang="en-US" dirty="0"/>
          </a:p>
        </p:txBody>
      </p:sp>
      <p:grpSp>
        <p:nvGrpSpPr>
          <p:cNvPr id="19" name="Group 18"/>
          <p:cNvGrpSpPr/>
          <p:nvPr/>
        </p:nvGrpSpPr>
        <p:grpSpPr>
          <a:xfrm>
            <a:off x="6735180" y="5114154"/>
            <a:ext cx="2346134" cy="812800"/>
            <a:chOff x="6671680" y="5120090"/>
            <a:chExt cx="2346134" cy="812800"/>
          </a:xfrm>
        </p:grpSpPr>
        <p:pic>
          <p:nvPicPr>
            <p:cNvPr id="9" name="Picture 8"/>
            <p:cNvPicPr>
              <a:picLocks/>
            </p:cNvPicPr>
            <p:nvPr/>
          </p:nvPicPr>
          <p:blipFill>
            <a:blip r:embed="rId5"/>
            <a:stretch>
              <a:fillRect/>
            </a:stretch>
          </p:blipFill>
          <p:spPr>
            <a:xfrm>
              <a:off x="6671680" y="5152063"/>
              <a:ext cx="177800" cy="756000"/>
            </a:xfrm>
            <a:prstGeom prst="rect">
              <a:avLst/>
            </a:prstGeom>
          </p:spPr>
        </p:pic>
        <p:pic>
          <p:nvPicPr>
            <p:cNvPr id="11" name="Picture 10"/>
            <p:cNvPicPr>
              <a:picLocks noChangeAspect="1"/>
            </p:cNvPicPr>
            <p:nvPr/>
          </p:nvPicPr>
          <p:blipFill>
            <a:blip r:embed="rId6"/>
            <a:stretch>
              <a:fillRect/>
            </a:stretch>
          </p:blipFill>
          <p:spPr>
            <a:xfrm>
              <a:off x="6871514" y="5120090"/>
              <a:ext cx="2146300" cy="812800"/>
            </a:xfrm>
            <a:prstGeom prst="rect">
              <a:avLst/>
            </a:prstGeom>
          </p:spPr>
        </p:pic>
      </p:grpSp>
      <p:sp>
        <p:nvSpPr>
          <p:cNvPr id="21" name="TextBox 20"/>
          <p:cNvSpPr txBox="1"/>
          <p:nvPr/>
        </p:nvSpPr>
        <p:spPr>
          <a:xfrm>
            <a:off x="1631092" y="6029506"/>
            <a:ext cx="897938" cy="369332"/>
          </a:xfrm>
          <a:prstGeom prst="rect">
            <a:avLst/>
          </a:prstGeom>
          <a:noFill/>
        </p:spPr>
        <p:txBody>
          <a:bodyPr wrap="none" rtlCol="0">
            <a:spAutoFit/>
          </a:bodyPr>
          <a:lstStyle/>
          <a:p>
            <a:r>
              <a:rPr lang="en-US" dirty="0" smtClean="0">
                <a:latin typeface="Gill Sans MT" charset="0"/>
                <a:ea typeface="Gill Sans MT" charset="0"/>
                <a:cs typeface="Gill Sans MT" charset="0"/>
              </a:rPr>
              <a:t>Healthy</a:t>
            </a:r>
            <a:endParaRPr lang="en-US" dirty="0">
              <a:latin typeface="Gill Sans MT" charset="0"/>
              <a:ea typeface="Gill Sans MT" charset="0"/>
              <a:cs typeface="Gill Sans MT" charset="0"/>
            </a:endParaRPr>
          </a:p>
        </p:txBody>
      </p:sp>
      <p:sp>
        <p:nvSpPr>
          <p:cNvPr id="22" name="TextBox 21"/>
          <p:cNvSpPr txBox="1"/>
          <p:nvPr/>
        </p:nvSpPr>
        <p:spPr>
          <a:xfrm>
            <a:off x="3523469" y="6029506"/>
            <a:ext cx="2372637" cy="369332"/>
          </a:xfrm>
          <a:prstGeom prst="rect">
            <a:avLst/>
          </a:prstGeom>
          <a:noFill/>
        </p:spPr>
        <p:txBody>
          <a:bodyPr wrap="none" rtlCol="0">
            <a:spAutoFit/>
          </a:bodyPr>
          <a:lstStyle/>
          <a:p>
            <a:r>
              <a:rPr lang="en-US" dirty="0" smtClean="0">
                <a:latin typeface="Gill Sans MT" charset="0"/>
                <a:ea typeface="Gill Sans MT" charset="0"/>
                <a:cs typeface="Gill Sans MT" charset="0"/>
              </a:rPr>
              <a:t>Bacterial Vaginosis (BV)</a:t>
            </a:r>
          </a:p>
        </p:txBody>
      </p:sp>
      <p:cxnSp>
        <p:nvCxnSpPr>
          <p:cNvPr id="24" name="Straight Connector 23"/>
          <p:cNvCxnSpPr/>
          <p:nvPr/>
        </p:nvCxnSpPr>
        <p:spPr>
          <a:xfrm>
            <a:off x="3200744" y="1130741"/>
            <a:ext cx="0" cy="5511114"/>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718842" y="3559270"/>
            <a:ext cx="1807393" cy="1422400"/>
            <a:chOff x="6655342" y="3142818"/>
            <a:chExt cx="1807393" cy="1422400"/>
          </a:xfrm>
        </p:grpSpPr>
        <p:pic>
          <p:nvPicPr>
            <p:cNvPr id="3" name="Picture 2"/>
            <p:cNvPicPr>
              <a:picLocks noChangeAspect="1"/>
            </p:cNvPicPr>
            <p:nvPr/>
          </p:nvPicPr>
          <p:blipFill>
            <a:blip r:embed="rId7"/>
            <a:stretch>
              <a:fillRect/>
            </a:stretch>
          </p:blipFill>
          <p:spPr>
            <a:xfrm>
              <a:off x="6900635" y="3142818"/>
              <a:ext cx="1562100" cy="1422400"/>
            </a:xfrm>
            <a:prstGeom prst="rect">
              <a:avLst/>
            </a:prstGeom>
          </p:spPr>
        </p:pic>
        <p:pic>
          <p:nvPicPr>
            <p:cNvPr id="5" name="Picture 4"/>
            <p:cNvPicPr>
              <a:picLocks/>
            </p:cNvPicPr>
            <p:nvPr/>
          </p:nvPicPr>
          <p:blipFill>
            <a:blip r:embed="rId8"/>
            <a:stretch>
              <a:fillRect/>
            </a:stretch>
          </p:blipFill>
          <p:spPr>
            <a:xfrm>
              <a:off x="6655342" y="3142818"/>
              <a:ext cx="198000" cy="1404000"/>
            </a:xfrm>
            <a:prstGeom prst="rect">
              <a:avLst/>
            </a:prstGeom>
          </p:spPr>
        </p:pic>
      </p:grpSp>
      <p:sp>
        <p:nvSpPr>
          <p:cNvPr id="4" name="Footer Placeholder 3"/>
          <p:cNvSpPr>
            <a:spLocks noGrp="1"/>
          </p:cNvSpPr>
          <p:nvPr>
            <p:ph type="ftr" sz="quarter" idx="11"/>
          </p:nvPr>
        </p:nvSpPr>
        <p:spPr/>
        <p:txBody>
          <a:bodyPr/>
          <a:lstStyle/>
          <a:p>
            <a:pPr>
              <a:defRPr/>
            </a:pPr>
            <a:r>
              <a:rPr lang="en-US" smtClean="0"/>
              <a:t>Supply Side KGK</a:t>
            </a:r>
            <a:endParaRPr lang="en-US" dirty="0"/>
          </a:p>
        </p:txBody>
      </p:sp>
      <p:sp>
        <p:nvSpPr>
          <p:cNvPr id="1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533489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ea typeface="ＭＳ Ｐゴシック" charset="-128"/>
              </a:rPr>
              <a:t>Metatranscriptomics</a:t>
            </a:r>
            <a:r>
              <a:rPr lang="en-US" altLang="en-US" dirty="0">
                <a:ea typeface="ＭＳ Ｐゴシック" charset="-128"/>
              </a:rPr>
              <a:t> </a:t>
            </a:r>
            <a:r>
              <a:rPr lang="en-US" altLang="en-US" dirty="0" smtClean="0">
                <a:ea typeface="ＭＳ Ｐゴシック" charset="-128"/>
              </a:rPr>
              <a:t>(</a:t>
            </a:r>
            <a:r>
              <a:rPr lang="en-US" altLang="en-US" dirty="0" err="1" smtClean="0">
                <a:ea typeface="ＭＳ Ｐゴシック" charset="-128"/>
              </a:rPr>
              <a:t>ie</a:t>
            </a:r>
            <a:r>
              <a:rPr lang="en-US" altLang="en-US" dirty="0" smtClean="0">
                <a:ea typeface="ＭＳ Ｐゴシック" charset="-128"/>
              </a:rPr>
              <a:t>. meta</a:t>
            </a:r>
            <a:r>
              <a:rPr lang="en-US" altLang="en-US" dirty="0">
                <a:ea typeface="ＭＳ Ｐゴシック" charset="-128"/>
              </a:rPr>
              <a:t>-</a:t>
            </a:r>
            <a:r>
              <a:rPr lang="en-US" altLang="en-US" dirty="0" err="1">
                <a:ea typeface="ＭＳ Ｐゴシック" charset="-128"/>
              </a:rPr>
              <a:t>RNAseq</a:t>
            </a:r>
            <a:r>
              <a:rPr lang="en-US" altLang="en-US" dirty="0">
                <a:ea typeface="ＭＳ Ｐゴシック" charset="-128"/>
              </a:rPr>
              <a:t>)</a:t>
            </a:r>
            <a:endParaRPr lang="en-US" dirty="0"/>
          </a:p>
        </p:txBody>
      </p:sp>
      <p:sp>
        <p:nvSpPr>
          <p:cNvPr id="4" name="Rounded Rectangle 3"/>
          <p:cNvSpPr/>
          <p:nvPr/>
        </p:nvSpPr>
        <p:spPr bwMode="auto">
          <a:xfrm>
            <a:off x="3270995" y="901773"/>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Bacterial mRNA </a:t>
            </a:r>
            <a:r>
              <a:rPr lang="en-US" dirty="0" err="1" smtClean="0">
                <a:solidFill>
                  <a:srgbClr val="000000"/>
                </a:solidFill>
                <a:latin typeface="Calibri" charset="0"/>
                <a:ea typeface="Calibri" charset="0"/>
                <a:cs typeface="Calibri" charset="0"/>
              </a:rPr>
              <a:t>seq</a:t>
            </a:r>
            <a:endParaRPr lang="en-US" dirty="0">
              <a:solidFill>
                <a:srgbClr val="000000"/>
              </a:solidFill>
              <a:latin typeface="Calibri" charset="0"/>
              <a:ea typeface="Calibri" charset="0"/>
              <a:cs typeface="Calibri" charset="0"/>
            </a:endParaRPr>
          </a:p>
        </p:txBody>
      </p:sp>
      <p:sp>
        <p:nvSpPr>
          <p:cNvPr id="5" name="Rounded Rectangle 4"/>
          <p:cNvSpPr/>
          <p:nvPr/>
        </p:nvSpPr>
        <p:spPr bwMode="auto">
          <a:xfrm>
            <a:off x="1502012" y="224839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Reference genome CDS</a:t>
            </a:r>
            <a:endParaRPr lang="en-US" dirty="0">
              <a:solidFill>
                <a:srgbClr val="000000"/>
              </a:solidFill>
              <a:latin typeface="Calibri" charset="0"/>
              <a:ea typeface="Calibri" charset="0"/>
              <a:cs typeface="Calibri" charset="0"/>
            </a:endParaRPr>
          </a:p>
        </p:txBody>
      </p:sp>
      <p:sp>
        <p:nvSpPr>
          <p:cNvPr id="6" name="Rounded Rectangle 5"/>
          <p:cNvSpPr/>
          <p:nvPr/>
        </p:nvSpPr>
        <p:spPr bwMode="auto">
          <a:xfrm>
            <a:off x="4984465" y="224958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Assembly of novel ORFs</a:t>
            </a:r>
            <a:endParaRPr lang="en-US" dirty="0">
              <a:solidFill>
                <a:srgbClr val="000000"/>
              </a:solidFill>
              <a:latin typeface="Calibri" charset="0"/>
              <a:ea typeface="Calibri" charset="0"/>
              <a:cs typeface="Calibri" charset="0"/>
            </a:endParaRPr>
          </a:p>
        </p:txBody>
      </p:sp>
      <p:sp>
        <p:nvSpPr>
          <p:cNvPr id="7" name="Rounded Rectangle 6"/>
          <p:cNvSpPr/>
          <p:nvPr/>
        </p:nvSpPr>
        <p:spPr bwMode="auto">
          <a:xfrm>
            <a:off x="3269905" y="3620647"/>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90% sequence ID clustering: </a:t>
            </a:r>
            <a:r>
              <a:rPr lang="en-US" b="1" dirty="0" err="1" smtClean="0">
                <a:solidFill>
                  <a:srgbClr val="000000"/>
                </a:solidFill>
                <a:latin typeface="Calibri" charset="0"/>
                <a:ea typeface="Calibri" charset="0"/>
                <a:cs typeface="Calibri" charset="0"/>
              </a:rPr>
              <a:t>refseqs</a:t>
            </a:r>
            <a:endParaRPr lang="en-US" b="1" dirty="0">
              <a:solidFill>
                <a:srgbClr val="000000"/>
              </a:solidFill>
              <a:latin typeface="Calibri" charset="0"/>
              <a:ea typeface="Calibri" charset="0"/>
              <a:cs typeface="Calibri" charset="0"/>
            </a:endParaRPr>
          </a:p>
        </p:txBody>
      </p:sp>
      <p:sp>
        <p:nvSpPr>
          <p:cNvPr id="9" name="Rounded Rectangle 8"/>
          <p:cNvSpPr/>
          <p:nvPr/>
        </p:nvSpPr>
        <p:spPr bwMode="auto">
          <a:xfrm>
            <a:off x="3269907" y="576881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Group by SEED </a:t>
            </a:r>
            <a:r>
              <a:rPr lang="en-US" b="1" dirty="0" smtClean="0">
                <a:solidFill>
                  <a:srgbClr val="000000"/>
                </a:solidFill>
                <a:latin typeface="Calibri" charset="0"/>
                <a:ea typeface="Calibri" charset="0"/>
                <a:cs typeface="Calibri" charset="0"/>
              </a:rPr>
              <a:t>subsys4</a:t>
            </a:r>
            <a:endParaRPr lang="en-US" b="1" dirty="0">
              <a:solidFill>
                <a:srgbClr val="000000"/>
              </a:solidFill>
              <a:latin typeface="Calibri" charset="0"/>
              <a:ea typeface="Calibri" charset="0"/>
              <a:cs typeface="Calibri" charset="0"/>
            </a:endParaRPr>
          </a:p>
        </p:txBody>
      </p:sp>
      <p:sp>
        <p:nvSpPr>
          <p:cNvPr id="10" name="Rounded Rectangle 9"/>
          <p:cNvSpPr/>
          <p:nvPr/>
        </p:nvSpPr>
        <p:spPr bwMode="auto">
          <a:xfrm>
            <a:off x="312470" y="4694731"/>
            <a:ext cx="2131242"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smtClean="0">
                <a:solidFill>
                  <a:srgbClr val="000000"/>
                </a:solidFill>
                <a:latin typeface="Calibri" charset="0"/>
                <a:ea typeface="Calibri" charset="0"/>
                <a:cs typeface="Calibri" charset="0"/>
              </a:rPr>
              <a:t>Organism-specific</a:t>
            </a:r>
            <a:endParaRPr lang="en-US" b="1" dirty="0">
              <a:solidFill>
                <a:srgbClr val="000000"/>
              </a:solidFill>
              <a:latin typeface="Calibri" charset="0"/>
              <a:ea typeface="Calibri" charset="0"/>
              <a:cs typeface="Calibri" charset="0"/>
            </a:endParaRPr>
          </a:p>
        </p:txBody>
      </p:sp>
      <p:sp>
        <p:nvSpPr>
          <p:cNvPr id="11" name="Rounded Rectangle 10"/>
          <p:cNvSpPr/>
          <p:nvPr/>
        </p:nvSpPr>
        <p:spPr bwMode="auto">
          <a:xfrm>
            <a:off x="6645454" y="5768815"/>
            <a:ext cx="1055047"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dirty="0" smtClean="0">
                <a:solidFill>
                  <a:srgbClr val="000000"/>
                </a:solidFill>
                <a:latin typeface="Calibri" charset="0"/>
                <a:ea typeface="Calibri" charset="0"/>
                <a:cs typeface="Calibri" charset="0"/>
              </a:rPr>
              <a:t>Function</a:t>
            </a:r>
            <a:endParaRPr lang="en-US" b="1" dirty="0">
              <a:solidFill>
                <a:srgbClr val="000000"/>
              </a:solidFill>
              <a:latin typeface="Calibri" charset="0"/>
              <a:ea typeface="Calibri" charset="0"/>
              <a:cs typeface="Calibri" charset="0"/>
            </a:endParaRPr>
          </a:p>
        </p:txBody>
      </p:sp>
      <p:cxnSp>
        <p:nvCxnSpPr>
          <p:cNvPr id="13" name="Straight Arrow Connector 12"/>
          <p:cNvCxnSpPr>
            <a:endCxn id="10" idx="3"/>
          </p:cNvCxnSpPr>
          <p:nvPr/>
        </p:nvCxnSpPr>
        <p:spPr>
          <a:xfrm flipH="1" flipV="1">
            <a:off x="2443712" y="5016994"/>
            <a:ext cx="826193" cy="1"/>
          </a:xfrm>
          <a:prstGeom prst="straightConnector1">
            <a:avLst/>
          </a:prstGeom>
          <a:ln w="25400">
            <a:prstDash val="dash"/>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1" idx="1"/>
          </p:cNvCxnSpPr>
          <p:nvPr/>
        </p:nvCxnSpPr>
        <p:spPr>
          <a:xfrm>
            <a:off x="5832132" y="6091078"/>
            <a:ext cx="813322" cy="0"/>
          </a:xfrm>
          <a:prstGeom prst="straightConnector1">
            <a:avLst/>
          </a:prstGeom>
          <a:ln w="25400">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33" idx="0"/>
          </p:cNvCxnSpPr>
          <p:nvPr/>
        </p:nvCxnSpPr>
        <p:spPr>
          <a:xfrm>
            <a:off x="4551018" y="4265172"/>
            <a:ext cx="0"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1" name="Right Bracket 20"/>
          <p:cNvSpPr/>
          <p:nvPr/>
        </p:nvSpPr>
        <p:spPr>
          <a:xfrm rot="5400000">
            <a:off x="4379405" y="1346391"/>
            <a:ext cx="343226" cy="3535789"/>
          </a:xfrm>
          <a:prstGeom prst="rightBracket">
            <a:avLst/>
          </a:prstGeom>
          <a:ln w="254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ket 21"/>
          <p:cNvSpPr/>
          <p:nvPr/>
        </p:nvSpPr>
        <p:spPr>
          <a:xfrm rot="16200000">
            <a:off x="4379406" y="174687"/>
            <a:ext cx="343226" cy="3535789"/>
          </a:xfrm>
          <a:prstGeom prst="rightBracket">
            <a:avLst/>
          </a:prstGeom>
          <a:ln w="25400">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a:stCxn id="4" idx="2"/>
            <a:endCxn id="22" idx="2"/>
          </p:cNvCxnSpPr>
          <p:nvPr/>
        </p:nvCxnSpPr>
        <p:spPr>
          <a:xfrm flipH="1">
            <a:off x="4551020" y="1546298"/>
            <a:ext cx="1088" cy="224671"/>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7" idx="0"/>
          </p:cNvCxnSpPr>
          <p:nvPr/>
        </p:nvCxnSpPr>
        <p:spPr>
          <a:xfrm flipH="1">
            <a:off x="4551018" y="3285899"/>
            <a:ext cx="1090" cy="334748"/>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bwMode="auto">
          <a:xfrm>
            <a:off x="3269905" y="469473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mtClean="0">
                <a:solidFill>
                  <a:srgbClr val="000000"/>
                </a:solidFill>
                <a:latin typeface="Calibri" charset="0"/>
                <a:ea typeface="Calibri" charset="0"/>
                <a:cs typeface="Calibri" charset="0"/>
              </a:rPr>
              <a:t>Read mapping</a:t>
            </a:r>
            <a:endParaRPr lang="en-US" b="1" dirty="0">
              <a:solidFill>
                <a:srgbClr val="000000"/>
              </a:solidFill>
              <a:latin typeface="Calibri" charset="0"/>
              <a:ea typeface="Calibri" charset="0"/>
              <a:cs typeface="Calibri" charset="0"/>
            </a:endParaRPr>
          </a:p>
        </p:txBody>
      </p:sp>
      <p:cxnSp>
        <p:nvCxnSpPr>
          <p:cNvPr id="39" name="Straight Arrow Connector 38"/>
          <p:cNvCxnSpPr>
            <a:stCxn id="33" idx="2"/>
            <a:endCxn id="9" idx="0"/>
          </p:cNvCxnSpPr>
          <p:nvPr/>
        </p:nvCxnSpPr>
        <p:spPr>
          <a:xfrm>
            <a:off x="4551018" y="5339256"/>
            <a:ext cx="2"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1"/>
          </p:nvPr>
        </p:nvSpPr>
        <p:spPr/>
        <p:txBody>
          <a:bodyPr/>
          <a:lstStyle/>
          <a:p>
            <a:pPr>
              <a:defRPr/>
            </a:pPr>
            <a:r>
              <a:rPr lang="en-US" smtClean="0"/>
              <a:t>Supply Side KGK</a:t>
            </a:r>
            <a:endParaRPr lang="en-US" dirty="0"/>
          </a:p>
        </p:txBody>
      </p:sp>
      <p:sp>
        <p:nvSpPr>
          <p:cNvPr id="23" name="TextBox 22"/>
          <p:cNvSpPr txBox="1"/>
          <p:nvPr/>
        </p:nvSpPr>
        <p:spPr>
          <a:xfrm>
            <a:off x="6207125" y="6417604"/>
            <a:ext cx="1980981" cy="276999"/>
          </a:xfrm>
          <a:prstGeom prst="rect">
            <a:avLst/>
          </a:prstGeom>
          <a:noFill/>
        </p:spPr>
        <p:txBody>
          <a:bodyPr wrap="none">
            <a:spAutoFit/>
          </a:bodyPr>
          <a:lstStyle/>
          <a:p>
            <a:pPr>
              <a:defRPr/>
            </a:pPr>
            <a:r>
              <a:rPr lang="en-US" sz="1200" dirty="0" err="1" smtClean="0">
                <a:solidFill>
                  <a:schemeClr val="tx1">
                    <a:lumMod val="50000"/>
                    <a:lumOff val="50000"/>
                  </a:schemeClr>
                </a:solidFill>
              </a:rPr>
              <a:t>Macklaim</a:t>
            </a:r>
            <a:r>
              <a:rPr lang="en-US" sz="1200" dirty="0" smtClean="0">
                <a:solidFill>
                  <a:schemeClr val="tx1">
                    <a:lumMod val="50000"/>
                    <a:lumOff val="50000"/>
                  </a:schemeClr>
                </a:solidFill>
              </a:rPr>
              <a:t>, Gloor MIMB 2018</a:t>
            </a:r>
            <a:endParaRPr lang="en-US" sz="1200" dirty="0">
              <a:solidFill>
                <a:schemeClr val="tx1">
                  <a:lumMod val="50000"/>
                  <a:lumOff val="50000"/>
                </a:schemeClr>
              </a:solidFill>
            </a:endParaRPr>
          </a:p>
        </p:txBody>
      </p:sp>
      <p:sp>
        <p:nvSpPr>
          <p:cNvPr id="2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7424525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Abundance != function</a:t>
            </a:r>
            <a:endParaRPr lang="en-US" dirty="0"/>
          </a:p>
        </p:txBody>
      </p:sp>
      <p:pic>
        <p:nvPicPr>
          <p:cNvPr id="7" name="Picture 6"/>
          <p:cNvPicPr>
            <a:picLocks noChangeAspect="1"/>
          </p:cNvPicPr>
          <p:nvPr/>
        </p:nvPicPr>
        <p:blipFill>
          <a:blip r:embed="rId3"/>
          <a:stretch>
            <a:fillRect/>
          </a:stretch>
        </p:blipFill>
        <p:spPr>
          <a:xfrm rot="16200000">
            <a:off x="2282956" y="-596267"/>
            <a:ext cx="1126695" cy="3960000"/>
          </a:xfrm>
          <a:prstGeom prst="rect">
            <a:avLst/>
          </a:prstGeom>
        </p:spPr>
      </p:pic>
      <p:pic>
        <p:nvPicPr>
          <p:cNvPr id="9" name="Picture 8"/>
          <p:cNvPicPr>
            <a:picLocks noChangeAspect="1"/>
          </p:cNvPicPr>
          <p:nvPr/>
        </p:nvPicPr>
        <p:blipFill>
          <a:blip r:embed="rId4"/>
          <a:stretch>
            <a:fillRect/>
          </a:stretch>
        </p:blipFill>
        <p:spPr>
          <a:xfrm rot="16200000">
            <a:off x="1440491" y="2977101"/>
            <a:ext cx="2091626" cy="4680000"/>
          </a:xfrm>
          <a:prstGeom prst="rect">
            <a:avLst/>
          </a:prstGeom>
        </p:spPr>
      </p:pic>
      <p:pic>
        <p:nvPicPr>
          <p:cNvPr id="11" name="Picture 10"/>
          <p:cNvPicPr>
            <a:picLocks noChangeAspect="1"/>
          </p:cNvPicPr>
          <p:nvPr/>
        </p:nvPicPr>
        <p:blipFill>
          <a:blip r:embed="rId5"/>
          <a:stretch>
            <a:fillRect/>
          </a:stretch>
        </p:blipFill>
        <p:spPr>
          <a:xfrm>
            <a:off x="4887406" y="1027646"/>
            <a:ext cx="4064000" cy="2336800"/>
          </a:xfrm>
          <a:prstGeom prst="rect">
            <a:avLst/>
          </a:prstGeom>
        </p:spPr>
      </p:pic>
      <p:pic>
        <p:nvPicPr>
          <p:cNvPr id="12" name="Picture 11"/>
          <p:cNvPicPr>
            <a:picLocks noChangeAspect="1"/>
          </p:cNvPicPr>
          <p:nvPr/>
        </p:nvPicPr>
        <p:blipFill>
          <a:blip r:embed="rId6"/>
          <a:stretch>
            <a:fillRect/>
          </a:stretch>
        </p:blipFill>
        <p:spPr>
          <a:xfrm>
            <a:off x="5557475" y="3464633"/>
            <a:ext cx="2578100" cy="2336800"/>
          </a:xfrm>
          <a:prstGeom prst="rect">
            <a:avLst/>
          </a:prstGeom>
        </p:spPr>
      </p:pic>
      <p:grpSp>
        <p:nvGrpSpPr>
          <p:cNvPr id="4" name="Group 3"/>
          <p:cNvGrpSpPr/>
          <p:nvPr/>
        </p:nvGrpSpPr>
        <p:grpSpPr>
          <a:xfrm>
            <a:off x="146305" y="1959481"/>
            <a:ext cx="4753246" cy="2270863"/>
            <a:chOff x="146305" y="1959481"/>
            <a:chExt cx="4753246" cy="2270863"/>
          </a:xfrm>
        </p:grpSpPr>
        <p:pic>
          <p:nvPicPr>
            <p:cNvPr id="10" name="Picture 9"/>
            <p:cNvPicPr>
              <a:picLocks noChangeAspect="1"/>
            </p:cNvPicPr>
            <p:nvPr/>
          </p:nvPicPr>
          <p:blipFill>
            <a:blip r:embed="rId7"/>
            <a:stretch>
              <a:fillRect/>
            </a:stretch>
          </p:blipFill>
          <p:spPr>
            <a:xfrm rot="16200000">
              <a:off x="1396986" y="708800"/>
              <a:ext cx="2251883" cy="4753246"/>
            </a:xfrm>
            <a:prstGeom prst="rect">
              <a:avLst/>
            </a:prstGeom>
          </p:spPr>
        </p:pic>
        <p:sp>
          <p:nvSpPr>
            <p:cNvPr id="3" name="Rectangle 2"/>
            <p:cNvSpPr/>
            <p:nvPr/>
          </p:nvSpPr>
          <p:spPr>
            <a:xfrm>
              <a:off x="764275" y="4170421"/>
              <a:ext cx="4075677" cy="59923"/>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 name="Footer Placeholder 4"/>
          <p:cNvSpPr>
            <a:spLocks noGrp="1"/>
          </p:cNvSpPr>
          <p:nvPr>
            <p:ph type="ftr" sz="quarter" idx="11"/>
          </p:nvPr>
        </p:nvSpPr>
        <p:spPr/>
        <p:txBody>
          <a:bodyPr/>
          <a:lstStyle/>
          <a:p>
            <a:pPr>
              <a:defRPr/>
            </a:pPr>
            <a:r>
              <a:rPr lang="en-US" smtClean="0"/>
              <a:t>Supply Side KGK</a:t>
            </a:r>
            <a:endParaRPr lang="en-US" dirty="0"/>
          </a:p>
        </p:txBody>
      </p:sp>
    </p:spTree>
    <p:extLst>
      <p:ext uri="{BB962C8B-B14F-4D97-AF65-F5344CB8AC3E}">
        <p14:creationId xmlns:p14="http://schemas.microsoft.com/office/powerpoint/2010/main" val="27647159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sequence </a:t>
            </a:r>
            <a:r>
              <a:rPr lang="en-US" dirty="0" err="1" smtClean="0"/>
              <a:t>pangenomes</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en-US" smtClean="0"/>
              <a:t>Supply Side KGK</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TextBox 2"/>
          <p:cNvSpPr txBox="1"/>
          <p:nvPr/>
        </p:nvSpPr>
        <p:spPr>
          <a:xfrm>
            <a:off x="457201" y="1666240"/>
            <a:ext cx="1839224" cy="2585323"/>
          </a:xfrm>
          <a:prstGeom prst="rect">
            <a:avLst/>
          </a:prstGeom>
          <a:noFill/>
        </p:spPr>
        <p:txBody>
          <a:bodyPr wrap="square" rtlCol="0">
            <a:spAutoFit/>
          </a:bodyPr>
          <a:lstStyle/>
          <a:p>
            <a:r>
              <a:rPr lang="en-US" dirty="0" smtClean="0"/>
              <a:t>Variance of ratios of </a:t>
            </a:r>
            <a:r>
              <a:rPr lang="en-US" smtClean="0"/>
              <a:t>RefSeqs</a:t>
            </a:r>
            <a:endParaRPr lang="en-US" dirty="0" smtClean="0"/>
          </a:p>
          <a:p>
            <a:endParaRPr lang="en-US" dirty="0"/>
          </a:p>
          <a:p>
            <a:r>
              <a:rPr lang="en-US" dirty="0" smtClean="0"/>
              <a:t>~</a:t>
            </a:r>
            <a:r>
              <a:rPr lang="en-US" dirty="0" smtClean="0"/>
              <a:t>300000 </a:t>
            </a:r>
            <a:r>
              <a:rPr lang="en-US" dirty="0" err="1" smtClean="0"/>
              <a:t>RefSeqs</a:t>
            </a:r>
            <a:endParaRPr lang="en-US" dirty="0" smtClean="0"/>
          </a:p>
          <a:p>
            <a:endParaRPr lang="en-US" dirty="0" smtClean="0"/>
          </a:p>
          <a:p>
            <a:r>
              <a:rPr lang="en-US" dirty="0" err="1" smtClean="0"/>
              <a:t>RefSeqs</a:t>
            </a:r>
            <a:r>
              <a:rPr lang="en-US" dirty="0" smtClean="0"/>
              <a:t> cluster </a:t>
            </a:r>
          </a:p>
          <a:p>
            <a:r>
              <a:rPr lang="en-US" dirty="0"/>
              <a:t> </a:t>
            </a:r>
            <a:r>
              <a:rPr lang="en-US" dirty="0" smtClean="0"/>
              <a:t>     by ‘species’</a:t>
            </a:r>
          </a:p>
          <a:p>
            <a:endParaRPr lang="en-US" dirty="0" smtClean="0"/>
          </a:p>
          <a:p>
            <a:endParaRPr lang="en-US" dirty="0"/>
          </a:p>
        </p:txBody>
      </p:sp>
    </p:spTree>
    <p:extLst>
      <p:ext uri="{BB962C8B-B14F-4D97-AF65-F5344CB8AC3E}">
        <p14:creationId xmlns:p14="http://schemas.microsoft.com/office/powerpoint/2010/main" val="22933395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sequence</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en-US" smtClean="0"/>
              <a:t>Supply Side KGK</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TextBox 2"/>
          <p:cNvSpPr txBox="1"/>
          <p:nvPr/>
        </p:nvSpPr>
        <p:spPr>
          <a:xfrm>
            <a:off x="457201" y="1666240"/>
            <a:ext cx="2021840" cy="1200329"/>
          </a:xfrm>
          <a:prstGeom prst="rect">
            <a:avLst/>
          </a:prstGeom>
          <a:noFill/>
        </p:spPr>
        <p:txBody>
          <a:bodyPr wrap="square" rtlCol="0">
            <a:spAutoFit/>
          </a:bodyPr>
          <a:lstStyle/>
          <a:p>
            <a:r>
              <a:rPr lang="en-US" dirty="0" smtClean="0"/>
              <a:t>Healthy samples also  cluster by species</a:t>
            </a:r>
          </a:p>
          <a:p>
            <a:endParaRPr lang="en-US" dirty="0"/>
          </a:p>
        </p:txBody>
      </p:sp>
      <p:sp>
        <p:nvSpPr>
          <p:cNvPr id="8" name="Oval 7"/>
          <p:cNvSpPr/>
          <p:nvPr/>
        </p:nvSpPr>
        <p:spPr>
          <a:xfrm>
            <a:off x="3657600" y="2341562"/>
            <a:ext cx="1452880" cy="1255077"/>
          </a:xfrm>
          <a:prstGeom prst="ellipse">
            <a:avLst/>
          </a:prstGeom>
          <a:solidFill>
            <a:schemeClr val="tx2">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712720" y="2697163"/>
            <a:ext cx="1239520" cy="1133158"/>
          </a:xfrm>
          <a:prstGeom prst="ellipse">
            <a:avLst/>
          </a:prstGeom>
          <a:solidFill>
            <a:schemeClr val="accent5">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567680" y="3596638"/>
            <a:ext cx="123952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669280" y="2214880"/>
            <a:ext cx="1239520" cy="1229360"/>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997200" y="2341563"/>
            <a:ext cx="445480" cy="369332"/>
          </a:xfrm>
          <a:prstGeom prst="rect">
            <a:avLst/>
          </a:prstGeom>
          <a:noFill/>
        </p:spPr>
        <p:txBody>
          <a:bodyPr wrap="none" rtlCol="0">
            <a:spAutoFit/>
          </a:bodyPr>
          <a:lstStyle/>
          <a:p>
            <a:r>
              <a:rPr lang="en-US" dirty="0" smtClean="0"/>
              <a:t>H1</a:t>
            </a:r>
            <a:endParaRPr lang="en-US" dirty="0"/>
          </a:p>
        </p:txBody>
      </p:sp>
      <p:sp>
        <p:nvSpPr>
          <p:cNvPr id="13" name="TextBox 12"/>
          <p:cNvSpPr txBox="1"/>
          <p:nvPr/>
        </p:nvSpPr>
        <p:spPr>
          <a:xfrm>
            <a:off x="4094480" y="1972231"/>
            <a:ext cx="445480" cy="369332"/>
          </a:xfrm>
          <a:prstGeom prst="rect">
            <a:avLst/>
          </a:prstGeom>
          <a:noFill/>
        </p:spPr>
        <p:txBody>
          <a:bodyPr wrap="none" rtlCol="0">
            <a:spAutoFit/>
          </a:bodyPr>
          <a:lstStyle/>
          <a:p>
            <a:r>
              <a:rPr lang="en-US" dirty="0" smtClean="0"/>
              <a:t>H2</a:t>
            </a:r>
            <a:endParaRPr lang="en-US" dirty="0"/>
          </a:p>
        </p:txBody>
      </p:sp>
      <p:sp>
        <p:nvSpPr>
          <p:cNvPr id="14" name="TextBox 13"/>
          <p:cNvSpPr txBox="1"/>
          <p:nvPr/>
        </p:nvSpPr>
        <p:spPr>
          <a:xfrm>
            <a:off x="6019800" y="1845548"/>
            <a:ext cx="628861" cy="369332"/>
          </a:xfrm>
          <a:prstGeom prst="rect">
            <a:avLst/>
          </a:prstGeom>
          <a:noFill/>
        </p:spPr>
        <p:txBody>
          <a:bodyPr wrap="none" rtlCol="0">
            <a:spAutoFit/>
          </a:bodyPr>
          <a:lstStyle/>
          <a:p>
            <a:r>
              <a:rPr lang="en-US" dirty="0" smtClean="0"/>
              <a:t>BV-2</a:t>
            </a:r>
            <a:endParaRPr lang="en-US" dirty="0"/>
          </a:p>
        </p:txBody>
      </p:sp>
      <p:sp>
        <p:nvSpPr>
          <p:cNvPr id="15" name="TextBox 14"/>
          <p:cNvSpPr txBox="1"/>
          <p:nvPr/>
        </p:nvSpPr>
        <p:spPr>
          <a:xfrm>
            <a:off x="6019800" y="5088373"/>
            <a:ext cx="628861" cy="369332"/>
          </a:xfrm>
          <a:prstGeom prst="rect">
            <a:avLst/>
          </a:prstGeom>
          <a:noFill/>
        </p:spPr>
        <p:txBody>
          <a:bodyPr wrap="none" rtlCol="0">
            <a:spAutoFit/>
          </a:bodyPr>
          <a:lstStyle/>
          <a:p>
            <a:r>
              <a:rPr lang="en-US" dirty="0" smtClean="0"/>
              <a:t>BV-1</a:t>
            </a:r>
            <a:endParaRPr lang="en-US" dirty="0"/>
          </a:p>
        </p:txBody>
      </p:sp>
    </p:spTree>
    <p:extLst>
      <p:ext uri="{BB962C8B-B14F-4D97-AF65-F5344CB8AC3E}">
        <p14:creationId xmlns:p14="http://schemas.microsoft.com/office/powerpoint/2010/main" val="7712575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sequence - BV</a:t>
            </a:r>
            <a:endParaRPr lang="en-US" dirty="0"/>
          </a:p>
        </p:txBody>
      </p:sp>
      <p:sp>
        <p:nvSpPr>
          <p:cNvPr id="5" name="Footer Placeholder 4"/>
          <p:cNvSpPr>
            <a:spLocks noGrp="1"/>
          </p:cNvSpPr>
          <p:nvPr>
            <p:ph type="ftr" sz="quarter" idx="11"/>
          </p:nvPr>
        </p:nvSpPr>
        <p:spPr/>
        <p:txBody>
          <a:bodyPr/>
          <a:lstStyle/>
          <a:p>
            <a:r>
              <a:rPr lang="en-US" smtClean="0"/>
              <a:t>Supply Side KGK</a:t>
            </a:r>
            <a:endParaRPr lang="en-US"/>
          </a:p>
        </p:txBody>
      </p:sp>
      <p:pic>
        <p:nvPicPr>
          <p:cNvPr id="7" name="Content Placeholder 6" descr="refseq_bv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a:xfrm>
            <a:off x="457200" y="931334"/>
            <a:ext cx="8554628" cy="5400000"/>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9" name="TextBox 8"/>
          <p:cNvSpPr txBox="1"/>
          <p:nvPr/>
        </p:nvSpPr>
        <p:spPr>
          <a:xfrm>
            <a:off x="3418840" y="4621013"/>
            <a:ext cx="628861" cy="369332"/>
          </a:xfrm>
          <a:prstGeom prst="rect">
            <a:avLst/>
          </a:prstGeom>
          <a:noFill/>
        </p:spPr>
        <p:txBody>
          <a:bodyPr wrap="none" rtlCol="0">
            <a:spAutoFit/>
          </a:bodyPr>
          <a:lstStyle/>
          <a:p>
            <a:r>
              <a:rPr lang="en-US" dirty="0" smtClean="0"/>
              <a:t>BV-1</a:t>
            </a:r>
            <a:endParaRPr lang="en-US" dirty="0"/>
          </a:p>
        </p:txBody>
      </p:sp>
      <p:sp>
        <p:nvSpPr>
          <p:cNvPr id="10" name="TextBox 9"/>
          <p:cNvSpPr txBox="1"/>
          <p:nvPr/>
        </p:nvSpPr>
        <p:spPr>
          <a:xfrm>
            <a:off x="5705369" y="4621013"/>
            <a:ext cx="628861" cy="369332"/>
          </a:xfrm>
          <a:prstGeom prst="rect">
            <a:avLst/>
          </a:prstGeom>
          <a:noFill/>
        </p:spPr>
        <p:txBody>
          <a:bodyPr wrap="none" rtlCol="0">
            <a:spAutoFit/>
          </a:bodyPr>
          <a:lstStyle/>
          <a:p>
            <a:r>
              <a:rPr lang="en-US" dirty="0" smtClean="0"/>
              <a:t>BV-2</a:t>
            </a:r>
            <a:endParaRPr lang="en-US" dirty="0"/>
          </a:p>
        </p:txBody>
      </p:sp>
      <p:sp>
        <p:nvSpPr>
          <p:cNvPr id="11" name="Oval 10"/>
          <p:cNvSpPr/>
          <p:nvPr/>
        </p:nvSpPr>
        <p:spPr>
          <a:xfrm>
            <a:off x="2937883" y="2655330"/>
            <a:ext cx="2052669" cy="165477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034808" y="2341563"/>
            <a:ext cx="1469587" cy="2135298"/>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27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descr="refseq_bv_tax.pdf"/>
          <p:cNvPicPr>
            <a:picLocks noChangeAspect="1"/>
          </p:cNvPicPr>
          <p:nvPr/>
        </p:nvPicPr>
        <p:blipFill>
          <a:blip r:embed="rId2">
            <a:extLst>
              <a:ext uri="{28A0092B-C50C-407E-A947-70E740481C1C}">
                <a14:useLocalDpi xmlns:a14="http://schemas.microsoft.com/office/drawing/2010/main" val="0"/>
              </a:ext>
            </a:extLst>
          </a:blip>
          <a:srcRect l="-29210" r="-29210"/>
          <a:stretch>
            <a:fillRect/>
          </a:stretch>
        </p:blipFill>
        <p:spPr>
          <a:xfrm>
            <a:off x="457200" y="931334"/>
            <a:ext cx="8554628" cy="5400000"/>
          </a:xfrm>
          <a:prstGeom prst="rect">
            <a:avLst/>
          </a:prstGeom>
        </p:spPr>
      </p:pic>
      <p:sp>
        <p:nvSpPr>
          <p:cNvPr id="2" name="Title 1"/>
          <p:cNvSpPr>
            <a:spLocks noGrp="1"/>
          </p:cNvSpPr>
          <p:nvPr>
            <p:ph type="title"/>
          </p:nvPr>
        </p:nvSpPr>
        <p:spPr/>
        <p:txBody>
          <a:bodyPr/>
          <a:lstStyle/>
          <a:p>
            <a:r>
              <a:rPr lang="en-US" dirty="0" smtClean="0"/>
              <a:t>Reference sequence - BV</a:t>
            </a:r>
            <a:endParaRPr lang="en-US" dirty="0"/>
          </a:p>
        </p:txBody>
      </p:sp>
      <p:sp>
        <p:nvSpPr>
          <p:cNvPr id="5" name="Footer Placeholder 4"/>
          <p:cNvSpPr>
            <a:spLocks noGrp="1"/>
          </p:cNvSpPr>
          <p:nvPr>
            <p:ph type="ftr" sz="quarter" idx="11"/>
          </p:nvPr>
        </p:nvSpPr>
        <p:spPr/>
        <p:txBody>
          <a:bodyPr/>
          <a:lstStyle/>
          <a:p>
            <a:r>
              <a:rPr lang="en-US" smtClean="0"/>
              <a:t>Supply Side KGK</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Oval 3"/>
          <p:cNvSpPr/>
          <p:nvPr/>
        </p:nvSpPr>
        <p:spPr>
          <a:xfrm>
            <a:off x="3701842" y="1984346"/>
            <a:ext cx="691717" cy="714434"/>
          </a:xfrm>
          <a:prstGeom prst="ellipse">
            <a:avLst/>
          </a:prstGeom>
          <a:solidFill>
            <a:srgbClr val="00800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9" name="Oval 8"/>
          <p:cNvSpPr/>
          <p:nvPr/>
        </p:nvSpPr>
        <p:spPr>
          <a:xfrm>
            <a:off x="5010219" y="3779373"/>
            <a:ext cx="425922" cy="1088662"/>
          </a:xfrm>
          <a:prstGeom prst="ellipse">
            <a:avLst/>
          </a:prstGeom>
          <a:solidFill>
            <a:srgbClr val="00800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10" name="Oval 9"/>
          <p:cNvSpPr/>
          <p:nvPr/>
        </p:nvSpPr>
        <p:spPr>
          <a:xfrm>
            <a:off x="5531283" y="2585403"/>
            <a:ext cx="691717" cy="714434"/>
          </a:xfrm>
          <a:prstGeom prst="ellipse">
            <a:avLst/>
          </a:prstGeom>
          <a:solidFill>
            <a:schemeClr val="accent4">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chemeClr val="accent4">
                  <a:lumMod val="75000"/>
                </a:schemeClr>
              </a:solidFill>
            </a:endParaRPr>
          </a:p>
        </p:txBody>
      </p:sp>
      <p:sp>
        <p:nvSpPr>
          <p:cNvPr id="11" name="Oval 10"/>
          <p:cNvSpPr/>
          <p:nvPr/>
        </p:nvSpPr>
        <p:spPr>
          <a:xfrm>
            <a:off x="4460282" y="2443163"/>
            <a:ext cx="691717" cy="714434"/>
          </a:xfrm>
          <a:prstGeom prst="ellipse">
            <a:avLst/>
          </a:prstGeom>
          <a:solidFill>
            <a:schemeClr val="accent4">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chemeClr val="accent4">
                  <a:lumMod val="75000"/>
                </a:schemeClr>
              </a:solidFill>
            </a:endParaRPr>
          </a:p>
        </p:txBody>
      </p:sp>
      <p:sp>
        <p:nvSpPr>
          <p:cNvPr id="13" name="TextBox 12"/>
          <p:cNvSpPr txBox="1"/>
          <p:nvPr/>
        </p:nvSpPr>
        <p:spPr>
          <a:xfrm>
            <a:off x="3418840" y="4621013"/>
            <a:ext cx="628861" cy="369332"/>
          </a:xfrm>
          <a:prstGeom prst="rect">
            <a:avLst/>
          </a:prstGeom>
          <a:noFill/>
        </p:spPr>
        <p:txBody>
          <a:bodyPr wrap="none" rtlCol="0">
            <a:spAutoFit/>
          </a:bodyPr>
          <a:lstStyle/>
          <a:p>
            <a:r>
              <a:rPr lang="en-US" dirty="0" smtClean="0"/>
              <a:t>BV-1</a:t>
            </a:r>
            <a:endParaRPr lang="en-US" dirty="0"/>
          </a:p>
        </p:txBody>
      </p:sp>
      <p:sp>
        <p:nvSpPr>
          <p:cNvPr id="14" name="TextBox 13"/>
          <p:cNvSpPr txBox="1"/>
          <p:nvPr/>
        </p:nvSpPr>
        <p:spPr>
          <a:xfrm>
            <a:off x="5705369" y="4621013"/>
            <a:ext cx="628861" cy="369332"/>
          </a:xfrm>
          <a:prstGeom prst="rect">
            <a:avLst/>
          </a:prstGeom>
          <a:noFill/>
        </p:spPr>
        <p:txBody>
          <a:bodyPr wrap="none" rtlCol="0">
            <a:spAutoFit/>
          </a:bodyPr>
          <a:lstStyle/>
          <a:p>
            <a:r>
              <a:rPr lang="en-US" dirty="0" smtClean="0"/>
              <a:t>BV-2</a:t>
            </a:r>
            <a:endParaRPr lang="en-US" dirty="0"/>
          </a:p>
        </p:txBody>
      </p:sp>
    </p:spTree>
    <p:extLst>
      <p:ext uri="{BB962C8B-B14F-4D97-AF65-F5344CB8AC3E}">
        <p14:creationId xmlns:p14="http://schemas.microsoft.com/office/powerpoint/2010/main" val="18748467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Bacterial </a:t>
            </a:r>
            <a:r>
              <a:rPr lang="en-US" dirty="0" err="1" smtClean="0"/>
              <a:t>vaginosis</a:t>
            </a:r>
            <a:endParaRPr lang="en-US" dirty="0"/>
          </a:p>
        </p:txBody>
      </p:sp>
      <p:sp>
        <p:nvSpPr>
          <p:cNvPr id="3" name="Content Placeholder 2"/>
          <p:cNvSpPr>
            <a:spLocks noGrp="1"/>
          </p:cNvSpPr>
          <p:nvPr>
            <p:ph idx="1"/>
          </p:nvPr>
        </p:nvSpPr>
        <p:spPr/>
        <p:txBody>
          <a:bodyPr>
            <a:normAutofit lnSpcReduction="10000"/>
          </a:bodyPr>
          <a:lstStyle/>
          <a:p>
            <a:r>
              <a:rPr lang="en-US" dirty="0" smtClean="0"/>
              <a:t>Most common reason for women to visit family doctor</a:t>
            </a:r>
          </a:p>
          <a:p>
            <a:r>
              <a:rPr lang="en-US" dirty="0" smtClean="0"/>
              <a:t>Bacterial </a:t>
            </a:r>
            <a:r>
              <a:rPr lang="en-US" dirty="0" err="1" smtClean="0"/>
              <a:t>dysbiosis</a:t>
            </a:r>
            <a:endParaRPr lang="en-US" dirty="0" smtClean="0"/>
          </a:p>
          <a:p>
            <a:pPr lvl="1"/>
            <a:r>
              <a:rPr lang="en-US" dirty="0" smtClean="0"/>
              <a:t>Healthy is </a:t>
            </a:r>
            <a:r>
              <a:rPr lang="en-US" i="1" dirty="0" smtClean="0"/>
              <a:t>Lactobacillus</a:t>
            </a:r>
            <a:r>
              <a:rPr lang="en-US" dirty="0" smtClean="0"/>
              <a:t> sp.</a:t>
            </a:r>
          </a:p>
          <a:p>
            <a:pPr lvl="1"/>
            <a:r>
              <a:rPr lang="en-US" dirty="0" smtClean="0"/>
              <a:t>BV is mixed bag of anaerobic taxa</a:t>
            </a:r>
          </a:p>
          <a:p>
            <a:pPr lvl="1"/>
            <a:r>
              <a:rPr lang="en-US" dirty="0" smtClean="0"/>
              <a:t>BV thought to be generally monotypic</a:t>
            </a:r>
            <a:endParaRPr lang="en-US" dirty="0"/>
          </a:p>
          <a:p>
            <a:r>
              <a:rPr lang="en-US" dirty="0" smtClean="0"/>
              <a:t>Responds to probiotic intervention</a:t>
            </a:r>
          </a:p>
          <a:p>
            <a:pPr lvl="1"/>
            <a:r>
              <a:rPr lang="en-US" dirty="0" smtClean="0"/>
              <a:t>Standard of care has high relapse rate</a:t>
            </a:r>
          </a:p>
          <a:p>
            <a:pPr lvl="1"/>
            <a:r>
              <a:rPr lang="en-US" dirty="0" smtClean="0"/>
              <a:t>SOC + probiotic restores </a:t>
            </a:r>
            <a:r>
              <a:rPr lang="en-US" i="1" dirty="0" smtClean="0"/>
              <a:t>Lactobacillus</a:t>
            </a:r>
            <a:r>
              <a:rPr lang="en-US" dirty="0" smtClean="0"/>
              <a:t> sp.</a:t>
            </a:r>
          </a:p>
          <a:p>
            <a:r>
              <a:rPr lang="en-US" dirty="0" smtClean="0"/>
              <a:t>Good model system</a:t>
            </a:r>
          </a:p>
          <a:p>
            <a:endParaRPr lang="en-US" dirty="0"/>
          </a:p>
        </p:txBody>
      </p:sp>
      <p:sp>
        <p:nvSpPr>
          <p:cNvPr id="5" name="Footer Placeholder 4"/>
          <p:cNvSpPr>
            <a:spLocks noGrp="1"/>
          </p:cNvSpPr>
          <p:nvPr>
            <p:ph type="ftr" sz="quarter" idx="11"/>
          </p:nvPr>
        </p:nvSpPr>
        <p:spPr/>
        <p:txBody>
          <a:bodyPr/>
          <a:lstStyle/>
          <a:p>
            <a:r>
              <a:rPr lang="en-US" smtClean="0"/>
              <a:t>Supply Side KGK</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4284363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Refseq</a:t>
            </a:r>
            <a:r>
              <a:rPr lang="en-US" dirty="0" smtClean="0"/>
              <a:t> summary	</a:t>
            </a:r>
            <a:endParaRPr lang="en-US" dirty="0"/>
          </a:p>
        </p:txBody>
      </p:sp>
      <p:sp>
        <p:nvSpPr>
          <p:cNvPr id="3" name="Content Placeholder 2"/>
          <p:cNvSpPr>
            <a:spLocks noGrp="1"/>
          </p:cNvSpPr>
          <p:nvPr>
            <p:ph idx="1"/>
          </p:nvPr>
        </p:nvSpPr>
        <p:spPr>
          <a:xfrm>
            <a:off x="457200" y="1612054"/>
            <a:ext cx="8229600" cy="3539066"/>
          </a:xfrm>
        </p:spPr>
        <p:txBody>
          <a:bodyPr/>
          <a:lstStyle/>
          <a:p>
            <a:r>
              <a:rPr lang="en-US" dirty="0" smtClean="0"/>
              <a:t>Massive sparse datasets</a:t>
            </a:r>
          </a:p>
          <a:p>
            <a:r>
              <a:rPr lang="en-US" dirty="0" err="1" smtClean="0"/>
              <a:t>Refseqs</a:t>
            </a:r>
            <a:r>
              <a:rPr lang="en-US" dirty="0" smtClean="0"/>
              <a:t> group by taxonomy</a:t>
            </a:r>
          </a:p>
          <a:p>
            <a:pPr lvl="1"/>
            <a:r>
              <a:rPr lang="en-US" dirty="0" smtClean="0"/>
              <a:t>Can be multiple ‘strains’</a:t>
            </a:r>
          </a:p>
          <a:p>
            <a:r>
              <a:rPr lang="en-US" dirty="0" smtClean="0"/>
              <a:t>Samples group by taxonomy</a:t>
            </a:r>
          </a:p>
          <a:p>
            <a:pPr lvl="1"/>
            <a:r>
              <a:rPr lang="en-US" dirty="0"/>
              <a:t>T</a:t>
            </a:r>
            <a:r>
              <a:rPr lang="en-US" dirty="0" smtClean="0"/>
              <a:t>wo types of healthy samples</a:t>
            </a:r>
          </a:p>
          <a:p>
            <a:pPr lvl="1"/>
            <a:r>
              <a:rPr lang="en-US" dirty="0" smtClean="0"/>
              <a:t>Two types of BV samples</a:t>
            </a:r>
          </a:p>
          <a:p>
            <a:endParaRPr lang="en-US" dirty="0"/>
          </a:p>
        </p:txBody>
      </p:sp>
      <p:sp>
        <p:nvSpPr>
          <p:cNvPr id="4" name="Footer Placeholder 3"/>
          <p:cNvSpPr>
            <a:spLocks noGrp="1"/>
          </p:cNvSpPr>
          <p:nvPr>
            <p:ph type="ftr" sz="quarter" idx="11"/>
          </p:nvPr>
        </p:nvSpPr>
        <p:spPr/>
        <p:txBody>
          <a:bodyPr/>
          <a:lstStyle/>
          <a:p>
            <a:r>
              <a:rPr lang="en-US" smtClean="0"/>
              <a:t>Supply Side KGK</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9436966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by function</a:t>
            </a:r>
            <a:endParaRPr lang="en-US" dirty="0"/>
          </a:p>
        </p:txBody>
      </p:sp>
      <p:sp>
        <p:nvSpPr>
          <p:cNvPr id="3" name="Content Placeholder 2"/>
          <p:cNvSpPr>
            <a:spLocks noGrp="1"/>
          </p:cNvSpPr>
          <p:nvPr>
            <p:ph idx="1"/>
          </p:nvPr>
        </p:nvSpPr>
        <p:spPr>
          <a:xfrm>
            <a:off x="457200" y="2089574"/>
            <a:ext cx="8229600" cy="2878666"/>
          </a:xfrm>
        </p:spPr>
        <p:txBody>
          <a:bodyPr/>
          <a:lstStyle/>
          <a:p>
            <a:r>
              <a:rPr lang="en-US" dirty="0" smtClean="0"/>
              <a:t>All reference sequences with the same function are combined</a:t>
            </a:r>
          </a:p>
          <a:p>
            <a:pPr lvl="1"/>
            <a:r>
              <a:rPr lang="en-US" dirty="0" smtClean="0"/>
              <a:t>No longer taxonomic information</a:t>
            </a:r>
          </a:p>
          <a:p>
            <a:pPr lvl="1"/>
            <a:r>
              <a:rPr lang="en-US" dirty="0" smtClean="0"/>
              <a:t>Looks at the ecosystem as a whole</a:t>
            </a:r>
            <a:endParaRPr lang="en-US" dirty="0"/>
          </a:p>
        </p:txBody>
      </p:sp>
      <p:sp>
        <p:nvSpPr>
          <p:cNvPr id="4" name="Footer Placeholder 3"/>
          <p:cNvSpPr>
            <a:spLocks noGrp="1"/>
          </p:cNvSpPr>
          <p:nvPr>
            <p:ph type="ftr" sz="quarter" idx="11"/>
          </p:nvPr>
        </p:nvSpPr>
        <p:spPr/>
        <p:txBody>
          <a:bodyPr/>
          <a:lstStyle/>
          <a:p>
            <a:r>
              <a:rPr lang="en-US" smtClean="0"/>
              <a:t>Supply Side KGK</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3110131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 samples</a:t>
            </a:r>
            <a:endParaRPr lang="en-US" dirty="0"/>
          </a:p>
        </p:txBody>
      </p:sp>
      <p:sp>
        <p:nvSpPr>
          <p:cNvPr id="5" name="Footer Placeholder 4"/>
          <p:cNvSpPr>
            <a:spLocks noGrp="1"/>
          </p:cNvSpPr>
          <p:nvPr>
            <p:ph type="ftr" sz="quarter" idx="11"/>
          </p:nvPr>
        </p:nvSpPr>
        <p:spPr/>
        <p:txBody>
          <a:bodyPr/>
          <a:lstStyle/>
          <a:p>
            <a:r>
              <a:rPr lang="en-US" smtClean="0"/>
              <a:t>Supply Side KGK</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endParaRPr lang="en-CA" sz="1800" b="1" dirty="0" smtClean="0">
              <a:solidFill>
                <a:schemeClr val="bg1">
                  <a:lumMod val="85000"/>
                </a:schemeClr>
              </a:solidFill>
            </a:endParaRPr>
          </a:p>
          <a:p>
            <a:pPr marL="0" indent="0">
              <a:buNone/>
            </a:pPr>
            <a:r>
              <a:rPr lang="mr-IN" sz="1000" dirty="0" smtClean="0">
                <a:solidFill>
                  <a:schemeClr val="bg1">
                    <a:lumMod val="85000"/>
                  </a:schemeClr>
                </a:solidFill>
                <a:latin typeface="+mj-lt"/>
              </a:rPr>
              <a:t>Cell </a:t>
            </a:r>
            <a:r>
              <a:rPr lang="mr-IN" sz="1000" dirty="0">
                <a:solidFill>
                  <a:schemeClr val="bg1">
                    <a:lumMod val="85000"/>
                  </a:schemeClr>
                </a:solidFill>
                <a:latin typeface="+mj-lt"/>
              </a:rPr>
              <a:t>division protein MraZ                                    </a:t>
            </a:r>
          </a:p>
          <a:p>
            <a:pPr marL="0" indent="0">
              <a:buNone/>
            </a:pPr>
            <a:r>
              <a:rPr lang="mr-IN" sz="1000" dirty="0">
                <a:solidFill>
                  <a:schemeClr val="bg1">
                    <a:lumMod val="85000"/>
                  </a:schemeClr>
                </a:solidFill>
                <a:latin typeface="+mj-lt"/>
              </a:rPr>
              <a:t>D-tyrosyl-tRNA(Tyr) deacylase                                 </a:t>
            </a:r>
          </a:p>
          <a:p>
            <a:pPr marL="0" indent="0">
              <a:buNone/>
            </a:pPr>
            <a:r>
              <a:rPr lang="mr-IN" sz="1000" dirty="0">
                <a:solidFill>
                  <a:schemeClr val="bg1">
                    <a:lumMod val="85000"/>
                  </a:schemeClr>
                </a:solidFill>
                <a:latin typeface="+mj-lt"/>
              </a:rPr>
              <a:t>Deoxyuridine 5'-triphosphate nucleotidohydrolase (EC 3.6.1.23)</a:t>
            </a:r>
          </a:p>
          <a:p>
            <a:pPr marL="0" indent="0">
              <a:buNone/>
            </a:pPr>
            <a:r>
              <a:rPr lang="mr-IN" sz="1000" dirty="0">
                <a:solidFill>
                  <a:schemeClr val="bg1">
                    <a:lumMod val="85000"/>
                  </a:schemeClr>
                </a:solidFill>
                <a:latin typeface="+mj-lt"/>
              </a:rPr>
              <a:t>DNA ligase (EC 6.5.1.2)                                       </a:t>
            </a:r>
          </a:p>
          <a:p>
            <a:pPr marL="0" indent="0">
              <a:buNone/>
            </a:pPr>
            <a:r>
              <a:rPr lang="mr-IN" sz="1000" dirty="0">
                <a:solidFill>
                  <a:schemeClr val="bg1">
                    <a:lumMod val="85000"/>
                  </a:schemeClr>
                </a:solidFill>
                <a:latin typeface="+mj-lt"/>
              </a:rPr>
              <a:t>FIGfam135315: Iojap-related protein                           </a:t>
            </a:r>
          </a:p>
          <a:p>
            <a:pPr marL="0" indent="0">
              <a:buNone/>
            </a:pPr>
            <a:r>
              <a:rPr lang="mr-IN" sz="1000" dirty="0">
                <a:solidFill>
                  <a:schemeClr val="bg1">
                    <a:lumMod val="85000"/>
                  </a:schemeClr>
                </a:solidFill>
                <a:latin typeface="+mj-lt"/>
              </a:rPr>
              <a:t>LSU ribosomal protein L3p (L3e)                               </a:t>
            </a:r>
          </a:p>
          <a:p>
            <a:pPr marL="0" indent="0">
              <a:buNone/>
            </a:pPr>
            <a:r>
              <a:rPr lang="mr-IN" sz="1000" dirty="0">
                <a:solidFill>
                  <a:schemeClr val="bg1">
                    <a:lumMod val="85000"/>
                  </a:schemeClr>
                </a:solidFill>
                <a:latin typeface="+mj-lt"/>
              </a:rPr>
              <a:t>Membrane-associated zinc metalloprotease                      </a:t>
            </a:r>
          </a:p>
          <a:p>
            <a:pPr marL="0" indent="0">
              <a:buNone/>
            </a:pPr>
            <a:r>
              <a:rPr lang="mr-IN" sz="1000" dirty="0">
                <a:solidFill>
                  <a:schemeClr val="bg1">
                    <a:lumMod val="85000"/>
                  </a:schemeClr>
                </a:solidFill>
                <a:latin typeface="+mj-lt"/>
              </a:rPr>
              <a:t>Peptide chain release factor 3                                </a:t>
            </a:r>
          </a:p>
          <a:p>
            <a:pPr marL="0" indent="0">
              <a:buNone/>
            </a:pPr>
            <a:r>
              <a:rPr lang="mr-IN" sz="1000" dirty="0">
                <a:solidFill>
                  <a:schemeClr val="bg1">
                    <a:lumMod val="85000"/>
                  </a:schemeClr>
                </a:solidFill>
                <a:latin typeface="+mj-lt"/>
              </a:rPr>
              <a:t>Ribosomal large subunit pseudouridine synthase B (EC 4.2.1.70)</a:t>
            </a:r>
          </a:p>
          <a:p>
            <a:pPr marL="0" indent="0">
              <a:buNone/>
            </a:pPr>
            <a:r>
              <a:rPr lang="mr-IN" sz="1000" dirty="0">
                <a:solidFill>
                  <a:schemeClr val="bg1">
                    <a:lumMod val="85000"/>
                  </a:schemeClr>
                </a:solidFill>
                <a:latin typeface="+mj-lt"/>
              </a:rPr>
              <a:t>Signal peptidase I (EC 3.4.21.89)                             </a:t>
            </a:r>
          </a:p>
          <a:p>
            <a:pPr marL="0" indent="0">
              <a:buNone/>
            </a:pPr>
            <a:r>
              <a:rPr lang="mr-IN" sz="1000" dirty="0">
                <a:solidFill>
                  <a:schemeClr val="bg1">
                    <a:lumMod val="85000"/>
                  </a:schemeClr>
                </a:solidFill>
                <a:latin typeface="+mj-lt"/>
              </a:rPr>
              <a:t>Transcription-repair coupling factor                          </a:t>
            </a:r>
          </a:p>
          <a:p>
            <a:pPr marL="0" indent="0">
              <a:buNone/>
            </a:pPr>
            <a:r>
              <a:rPr lang="mr-IN" sz="1000" dirty="0">
                <a:solidFill>
                  <a:schemeClr val="bg1">
                    <a:lumMod val="85000"/>
                  </a:schemeClr>
                </a:solidFill>
                <a:latin typeface="+mj-lt"/>
              </a:rPr>
              <a:t>Translation elongation factor Ts                              </a:t>
            </a:r>
          </a:p>
          <a:p>
            <a:pPr marL="0" indent="0">
              <a:buNone/>
            </a:pPr>
            <a:r>
              <a:rPr lang="mr-IN" sz="1000" dirty="0">
                <a:solidFill>
                  <a:schemeClr val="bg1">
                    <a:lumMod val="85000"/>
                  </a:schemeClr>
                </a:solidFill>
                <a:latin typeface="+mj-lt"/>
              </a:rPr>
              <a:t>tRNA nucleotidyltransferase (EC 2.7.7.21) (EC 2.7.7.25)       </a:t>
            </a:r>
          </a:p>
          <a:p>
            <a:pPr marL="0" indent="0">
              <a:buNone/>
            </a:pPr>
            <a:r>
              <a:rPr lang="mr-IN" sz="1000" dirty="0">
                <a:solidFill>
                  <a:schemeClr val="bg1">
                    <a:lumMod val="85000"/>
                  </a:schemeClr>
                </a:solidFill>
                <a:latin typeface="+mj-lt"/>
              </a:rPr>
              <a:t>Tryptophanyl-tRNA synthetase (EC 6.1.1.2) </a:t>
            </a:r>
            <a:endParaRPr lang="en-US" sz="1000" dirty="0">
              <a:solidFill>
                <a:schemeClr val="bg1">
                  <a:lumMod val="85000"/>
                </a:schemeClr>
              </a:solidFill>
              <a:latin typeface="+mj-lt"/>
            </a:endParaRPr>
          </a:p>
        </p:txBody>
      </p:sp>
      <p:sp>
        <p:nvSpPr>
          <p:cNvPr id="8" name="Oval 7"/>
          <p:cNvSpPr/>
          <p:nvPr/>
        </p:nvSpPr>
        <p:spPr>
          <a:xfrm>
            <a:off x="4328160" y="3227306"/>
            <a:ext cx="99568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658360" y="4908508"/>
            <a:ext cx="665480" cy="369332"/>
          </a:xfrm>
          <a:prstGeom prst="rect">
            <a:avLst/>
          </a:prstGeom>
          <a:noFill/>
        </p:spPr>
        <p:txBody>
          <a:bodyPr wrap="square" rtlCol="0">
            <a:spAutoFit/>
          </a:bodyPr>
          <a:lstStyle/>
          <a:p>
            <a:r>
              <a:rPr lang="en-US" dirty="0" smtClean="0"/>
              <a:t>BV-1</a:t>
            </a:r>
            <a:endParaRPr lang="en-US" dirty="0"/>
          </a:p>
        </p:txBody>
      </p:sp>
      <p:sp>
        <p:nvSpPr>
          <p:cNvPr id="13" name="Oval 12"/>
          <p:cNvSpPr/>
          <p:nvPr/>
        </p:nvSpPr>
        <p:spPr>
          <a:xfrm>
            <a:off x="4124960" y="2341563"/>
            <a:ext cx="1341120" cy="885743"/>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24000" y="2626043"/>
            <a:ext cx="1341120" cy="1458277"/>
          </a:xfrm>
          <a:prstGeom prst="ellipse">
            <a:avLst/>
          </a:prstGeom>
          <a:solidFill>
            <a:schemeClr val="accent1">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58360" y="1972231"/>
            <a:ext cx="665480" cy="369332"/>
          </a:xfrm>
          <a:prstGeom prst="rect">
            <a:avLst/>
          </a:prstGeom>
          <a:noFill/>
        </p:spPr>
        <p:txBody>
          <a:bodyPr wrap="square" rtlCol="0">
            <a:spAutoFit/>
          </a:bodyPr>
          <a:lstStyle/>
          <a:p>
            <a:r>
              <a:rPr lang="en-US" dirty="0" smtClean="0"/>
              <a:t>BV-2</a:t>
            </a:r>
            <a:endParaRPr lang="en-US" dirty="0"/>
          </a:p>
        </p:txBody>
      </p:sp>
      <p:sp>
        <p:nvSpPr>
          <p:cNvPr id="16" name="TextBox 15"/>
          <p:cNvSpPr txBox="1"/>
          <p:nvPr/>
        </p:nvSpPr>
        <p:spPr>
          <a:xfrm>
            <a:off x="1833880" y="2256711"/>
            <a:ext cx="767080" cy="369332"/>
          </a:xfrm>
          <a:prstGeom prst="rect">
            <a:avLst/>
          </a:prstGeom>
          <a:noFill/>
        </p:spPr>
        <p:txBody>
          <a:bodyPr wrap="square" rtlCol="0">
            <a:spAutoFit/>
          </a:bodyPr>
          <a:lstStyle/>
          <a:p>
            <a:r>
              <a:rPr lang="en-US" dirty="0" smtClean="0"/>
              <a:t>H-1,2</a:t>
            </a:r>
            <a:endParaRPr lang="en-US" dirty="0"/>
          </a:p>
        </p:txBody>
      </p:sp>
    </p:spTree>
    <p:extLst>
      <p:ext uri="{BB962C8B-B14F-4D97-AF65-F5344CB8AC3E}">
        <p14:creationId xmlns:p14="http://schemas.microsoft.com/office/powerpoint/2010/main" val="4381417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groups</a:t>
            </a:r>
            <a:endParaRPr lang="en-US" dirty="0"/>
          </a:p>
        </p:txBody>
      </p:sp>
      <p:sp>
        <p:nvSpPr>
          <p:cNvPr id="5" name="Footer Placeholder 4"/>
          <p:cNvSpPr>
            <a:spLocks noGrp="1"/>
          </p:cNvSpPr>
          <p:nvPr>
            <p:ph type="ftr" sz="quarter" idx="11"/>
          </p:nvPr>
        </p:nvSpPr>
        <p:spPr/>
        <p:txBody>
          <a:bodyPr/>
          <a:lstStyle/>
          <a:p>
            <a:r>
              <a:rPr lang="en-US" smtClean="0"/>
              <a:t>Supply Side KGK</a:t>
            </a:r>
            <a:endParaRPr lang="en-US"/>
          </a:p>
        </p:txBody>
      </p:sp>
      <p:pic>
        <p:nvPicPr>
          <p:cNvPr id="8" name="Content Placeholder 7" descr="function_clea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p:spPr>
      </p:pic>
      <p:sp>
        <p:nvSpPr>
          <p:cNvPr id="3" name="Rounded Rectangle 2"/>
          <p:cNvSpPr/>
          <p:nvPr/>
        </p:nvSpPr>
        <p:spPr>
          <a:xfrm>
            <a:off x="4168588" y="2584824"/>
            <a:ext cx="508000" cy="1180352"/>
          </a:xfrm>
          <a:prstGeom prst="roundRect">
            <a:avLst/>
          </a:prstGeom>
          <a:solidFill>
            <a:schemeClr val="accent2">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914588" y="4572000"/>
            <a:ext cx="508000" cy="809812"/>
          </a:xfrm>
          <a:prstGeom prst="round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46081" y="3170517"/>
            <a:ext cx="745565" cy="1162423"/>
          </a:xfrm>
          <a:prstGeom prst="roundRect">
            <a:avLst/>
          </a:prstGeom>
          <a:solidFill>
            <a:schemeClr val="tx2">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198470" y="2230434"/>
            <a:ext cx="656106" cy="369332"/>
          </a:xfrm>
          <a:prstGeom prst="rect">
            <a:avLst/>
          </a:prstGeom>
          <a:noFill/>
        </p:spPr>
        <p:txBody>
          <a:bodyPr wrap="square" rtlCol="0">
            <a:spAutoFit/>
          </a:bodyPr>
          <a:lstStyle/>
          <a:p>
            <a:r>
              <a:rPr lang="en-US" dirty="0" smtClean="0"/>
              <a:t>BV-2</a:t>
            </a:r>
            <a:endParaRPr lang="en-US" dirty="0"/>
          </a:p>
        </p:txBody>
      </p:sp>
      <p:sp>
        <p:nvSpPr>
          <p:cNvPr id="12" name="TextBox 11"/>
          <p:cNvSpPr txBox="1"/>
          <p:nvPr/>
        </p:nvSpPr>
        <p:spPr>
          <a:xfrm>
            <a:off x="3840535" y="4202668"/>
            <a:ext cx="656106" cy="369332"/>
          </a:xfrm>
          <a:prstGeom prst="rect">
            <a:avLst/>
          </a:prstGeom>
          <a:noFill/>
        </p:spPr>
        <p:txBody>
          <a:bodyPr wrap="square" rtlCol="0">
            <a:spAutoFit/>
          </a:bodyPr>
          <a:lstStyle/>
          <a:p>
            <a:r>
              <a:rPr lang="en-US" dirty="0" smtClean="0"/>
              <a:t>BV-1</a:t>
            </a:r>
            <a:endParaRPr lang="en-US" dirty="0"/>
          </a:p>
        </p:txBody>
      </p:sp>
      <p:sp>
        <p:nvSpPr>
          <p:cNvPr id="13" name="TextBox 12"/>
          <p:cNvSpPr txBox="1"/>
          <p:nvPr/>
        </p:nvSpPr>
        <p:spPr>
          <a:xfrm>
            <a:off x="2703976" y="2846899"/>
            <a:ext cx="656106" cy="369332"/>
          </a:xfrm>
          <a:prstGeom prst="rect">
            <a:avLst/>
          </a:prstGeom>
          <a:noFill/>
        </p:spPr>
        <p:txBody>
          <a:bodyPr wrap="square" rtlCol="0">
            <a:spAutoFit/>
          </a:bodyPr>
          <a:lstStyle/>
          <a:p>
            <a:pPr algn="ctr"/>
            <a:r>
              <a:rPr lang="en-US" dirty="0" smtClean="0"/>
              <a:t>H</a:t>
            </a:r>
            <a:endParaRPr lang="en-US" dirty="0"/>
          </a:p>
        </p:txBody>
      </p:sp>
      <p:sp>
        <p:nvSpPr>
          <p:cNvPr id="14"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6" name="TextBox 15"/>
          <p:cNvSpPr txBox="1"/>
          <p:nvPr/>
        </p:nvSpPr>
        <p:spPr>
          <a:xfrm>
            <a:off x="6093748" y="2662233"/>
            <a:ext cx="2330010" cy="646331"/>
          </a:xfrm>
          <a:prstGeom prst="rect">
            <a:avLst/>
          </a:prstGeom>
          <a:noFill/>
        </p:spPr>
        <p:txBody>
          <a:bodyPr wrap="none" rtlCol="0">
            <a:spAutoFit/>
          </a:bodyPr>
          <a:lstStyle/>
          <a:p>
            <a:r>
              <a:rPr lang="en-US" dirty="0" smtClean="0"/>
              <a:t>BV = biosynthesis/TCA</a:t>
            </a:r>
          </a:p>
          <a:p>
            <a:r>
              <a:rPr lang="en-US" dirty="0" smtClean="0"/>
              <a:t>H = </a:t>
            </a:r>
            <a:r>
              <a:rPr lang="en-US" dirty="0" err="1" smtClean="0"/>
              <a:t>aa</a:t>
            </a:r>
            <a:r>
              <a:rPr lang="en-US" dirty="0" smtClean="0"/>
              <a:t>/sugar</a:t>
            </a:r>
          </a:p>
        </p:txBody>
      </p:sp>
    </p:spTree>
    <p:extLst>
      <p:ext uri="{BB962C8B-B14F-4D97-AF65-F5344CB8AC3E}">
        <p14:creationId xmlns:p14="http://schemas.microsoft.com/office/powerpoint/2010/main" val="311119636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functions assumed invariant</a:t>
            </a:r>
            <a:endParaRPr lang="en-US" dirty="0"/>
          </a:p>
        </p:txBody>
      </p:sp>
      <p:sp>
        <p:nvSpPr>
          <p:cNvPr id="5" name="Footer Placeholder 4"/>
          <p:cNvSpPr>
            <a:spLocks noGrp="1"/>
          </p:cNvSpPr>
          <p:nvPr>
            <p:ph type="ftr" sz="quarter" idx="11"/>
          </p:nvPr>
        </p:nvSpPr>
        <p:spPr/>
        <p:txBody>
          <a:bodyPr/>
          <a:lstStyle/>
          <a:p>
            <a:r>
              <a:rPr lang="en-US" smtClean="0"/>
              <a:t>Supply Side KGK</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r>
              <a:rPr lang="en-CA" sz="1800" b="1" dirty="0" smtClean="0"/>
              <a:t>Housekeeping </a:t>
            </a:r>
            <a:r>
              <a:rPr lang="mr-IN" sz="1800" b="1" dirty="0" smtClean="0"/>
              <a:t>…</a:t>
            </a:r>
            <a:endParaRPr lang="en-CA" sz="1800" b="1" dirty="0" smtClean="0"/>
          </a:p>
          <a:p>
            <a:pPr marL="0" indent="0">
              <a:buNone/>
            </a:pPr>
            <a:r>
              <a:rPr lang="mr-IN" sz="1000" dirty="0" smtClean="0">
                <a:latin typeface="+mj-lt"/>
              </a:rPr>
              <a:t>Cell </a:t>
            </a:r>
            <a:r>
              <a:rPr lang="mr-IN" sz="1000" dirty="0">
                <a:latin typeface="+mj-lt"/>
              </a:rPr>
              <a:t>division protein MraZ                                    </a:t>
            </a:r>
          </a:p>
          <a:p>
            <a:pPr marL="0" indent="0">
              <a:buNone/>
            </a:pPr>
            <a:r>
              <a:rPr lang="mr-IN" sz="1000" dirty="0">
                <a:latin typeface="+mj-lt"/>
              </a:rPr>
              <a:t>D-tyrosyl-tRNA(Tyr) deacylase                                 </a:t>
            </a:r>
          </a:p>
          <a:p>
            <a:pPr marL="0" indent="0">
              <a:buNone/>
            </a:pPr>
            <a:r>
              <a:rPr lang="mr-IN" sz="1000" dirty="0">
                <a:latin typeface="+mj-lt"/>
              </a:rPr>
              <a:t>Deoxyuridine 5'-triphosphate nucleotidohydrolase (EC 3.6.1.23)</a:t>
            </a:r>
          </a:p>
          <a:p>
            <a:pPr marL="0" indent="0">
              <a:buNone/>
            </a:pPr>
            <a:r>
              <a:rPr lang="mr-IN" sz="1000" dirty="0">
                <a:latin typeface="+mj-lt"/>
              </a:rPr>
              <a:t>DNA ligase (EC 6.5.1.2)                                       </a:t>
            </a:r>
          </a:p>
          <a:p>
            <a:pPr marL="0" indent="0">
              <a:buNone/>
            </a:pPr>
            <a:r>
              <a:rPr lang="mr-IN" sz="1000" dirty="0">
                <a:latin typeface="+mj-lt"/>
              </a:rPr>
              <a:t>FIGfam135315: Iojap-related protein                           </a:t>
            </a:r>
          </a:p>
          <a:p>
            <a:pPr marL="0" indent="0">
              <a:buNone/>
            </a:pPr>
            <a:r>
              <a:rPr lang="mr-IN" sz="1000" dirty="0">
                <a:latin typeface="+mj-lt"/>
              </a:rPr>
              <a:t>LSU ribosomal protein L3p (L3e)                               </a:t>
            </a:r>
          </a:p>
          <a:p>
            <a:pPr marL="0" indent="0">
              <a:buNone/>
            </a:pPr>
            <a:r>
              <a:rPr lang="mr-IN" sz="1000" dirty="0">
                <a:latin typeface="+mj-lt"/>
              </a:rPr>
              <a:t>Membrane-associated zinc metalloprotease                      </a:t>
            </a:r>
          </a:p>
          <a:p>
            <a:pPr marL="0" indent="0">
              <a:buNone/>
            </a:pPr>
            <a:r>
              <a:rPr lang="mr-IN" sz="1000" dirty="0">
                <a:latin typeface="+mj-lt"/>
              </a:rPr>
              <a:t>Peptide chain release factor 3                                </a:t>
            </a:r>
          </a:p>
          <a:p>
            <a:pPr marL="0" indent="0">
              <a:buNone/>
            </a:pPr>
            <a:r>
              <a:rPr lang="mr-IN" sz="1000" dirty="0">
                <a:latin typeface="+mj-lt"/>
              </a:rPr>
              <a:t>Ribosomal large subunit pseudouridine synthase B (EC 4.2.1.70)</a:t>
            </a:r>
          </a:p>
          <a:p>
            <a:pPr marL="0" indent="0">
              <a:buNone/>
            </a:pPr>
            <a:r>
              <a:rPr lang="mr-IN" sz="1000" dirty="0">
                <a:latin typeface="+mj-lt"/>
              </a:rPr>
              <a:t>Signal peptidase I (EC 3.4.21.89)                             </a:t>
            </a:r>
          </a:p>
          <a:p>
            <a:pPr marL="0" indent="0">
              <a:buNone/>
            </a:pPr>
            <a:r>
              <a:rPr lang="mr-IN" sz="1000" dirty="0">
                <a:latin typeface="+mj-lt"/>
              </a:rPr>
              <a:t>Transcription-repair coupling factor                          </a:t>
            </a:r>
          </a:p>
          <a:p>
            <a:pPr marL="0" indent="0">
              <a:buNone/>
            </a:pPr>
            <a:r>
              <a:rPr lang="mr-IN" sz="1000" dirty="0">
                <a:latin typeface="+mj-lt"/>
              </a:rPr>
              <a:t>Translation elongation factor Ts                              </a:t>
            </a:r>
          </a:p>
          <a:p>
            <a:pPr marL="0" indent="0">
              <a:buNone/>
            </a:pPr>
            <a:r>
              <a:rPr lang="mr-IN" sz="1000" dirty="0">
                <a:latin typeface="+mj-lt"/>
              </a:rPr>
              <a:t>tRNA nucleotidyltransferase (EC 2.7.7.21) (EC 2.7.7.25)       </a:t>
            </a:r>
          </a:p>
          <a:p>
            <a:pPr marL="0" indent="0">
              <a:buNone/>
            </a:pPr>
            <a:r>
              <a:rPr lang="mr-IN" sz="1000" dirty="0">
                <a:latin typeface="+mj-lt"/>
              </a:rPr>
              <a:t>Tryptophanyl-tRNA synthetase (EC 6.1.1.2) </a:t>
            </a:r>
            <a:endParaRPr lang="en-US" sz="1000" dirty="0">
              <a:latin typeface="+mj-lt"/>
            </a:endParaRPr>
          </a:p>
        </p:txBody>
      </p:sp>
      <p:cxnSp>
        <p:nvCxnSpPr>
          <p:cNvPr id="4" name="Straight Arrow Connector 3"/>
          <p:cNvCxnSpPr/>
          <p:nvPr/>
        </p:nvCxnSpPr>
        <p:spPr>
          <a:xfrm flipH="1" flipV="1">
            <a:off x="3776099" y="3402067"/>
            <a:ext cx="1757644" cy="113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Rounded Rectangle 11"/>
          <p:cNvSpPr/>
          <p:nvPr/>
        </p:nvSpPr>
        <p:spPr>
          <a:xfrm>
            <a:off x="3391647" y="3031565"/>
            <a:ext cx="522942" cy="733611"/>
          </a:xfrm>
          <a:prstGeom prst="roundRect">
            <a:avLst/>
          </a:prstGeom>
          <a:noFill/>
          <a:ln w="28575"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360082" y="2662233"/>
            <a:ext cx="599330" cy="369332"/>
          </a:xfrm>
          <a:prstGeom prst="rect">
            <a:avLst/>
          </a:prstGeom>
          <a:noFill/>
        </p:spPr>
        <p:txBody>
          <a:bodyPr wrap="none" rtlCol="0">
            <a:spAutoFit/>
          </a:bodyPr>
          <a:lstStyle/>
          <a:p>
            <a:r>
              <a:rPr lang="en-US" dirty="0" smtClean="0"/>
              <a:t>core</a:t>
            </a:r>
            <a:endParaRPr lang="en-US" dirty="0"/>
          </a:p>
        </p:txBody>
      </p:sp>
    </p:spTree>
    <p:extLst>
      <p:ext uri="{BB962C8B-B14F-4D97-AF65-F5344CB8AC3E}">
        <p14:creationId xmlns:p14="http://schemas.microsoft.com/office/powerpoint/2010/main" val="131568270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Distinguishing functions</a:t>
            </a:r>
            <a:endParaRPr lang="en-US" dirty="0"/>
          </a:p>
        </p:txBody>
      </p:sp>
      <p:pic>
        <p:nvPicPr>
          <p:cNvPr id="6" name="Content Placeholder 5" descr="fig4_BV_seed_strip.pdf"/>
          <p:cNvPicPr>
            <a:picLocks noGrp="1" noChangeAspect="1"/>
          </p:cNvPicPr>
          <p:nvPr>
            <p:ph idx="1"/>
          </p:nvPr>
        </p:nvPicPr>
        <p:blipFill>
          <a:blip r:embed="rId2">
            <a:extLst>
              <a:ext uri="{28A0092B-C50C-407E-A947-70E740481C1C}">
                <a14:useLocalDpi xmlns:a14="http://schemas.microsoft.com/office/drawing/2010/main" val="0"/>
              </a:ext>
            </a:extLst>
          </a:blip>
          <a:srcRect t="-7385" b="-7385"/>
          <a:stretch>
            <a:fillRect/>
          </a:stretch>
        </p:blipFill>
        <p:spPr/>
      </p:pic>
      <p:sp>
        <p:nvSpPr>
          <p:cNvPr id="5" name="Footer Placeholder 4"/>
          <p:cNvSpPr>
            <a:spLocks noGrp="1"/>
          </p:cNvSpPr>
          <p:nvPr>
            <p:ph type="ftr" sz="quarter" idx="11"/>
          </p:nvPr>
        </p:nvSpPr>
        <p:spPr/>
        <p:txBody>
          <a:bodyPr/>
          <a:lstStyle/>
          <a:p>
            <a:r>
              <a:rPr lang="en-US" smtClean="0"/>
              <a:t>Supply Side KGK</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5773830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Distinguishing functions</a:t>
            </a:r>
            <a:endParaRPr lang="en-US" dirty="0"/>
          </a:p>
        </p:txBody>
      </p:sp>
      <p:pic>
        <p:nvPicPr>
          <p:cNvPr id="6" name="Content Placeholder 5" descr="fig4_BV_seed_strip.pdf"/>
          <p:cNvPicPr>
            <a:picLocks noGrp="1" noChangeAspect="1"/>
          </p:cNvPicPr>
          <p:nvPr>
            <p:ph idx="1"/>
          </p:nvPr>
        </p:nvPicPr>
        <p:blipFill>
          <a:blip r:embed="rId2">
            <a:alphaModFix amt="14000"/>
            <a:extLst>
              <a:ext uri="{28A0092B-C50C-407E-A947-70E740481C1C}">
                <a14:useLocalDpi xmlns:a14="http://schemas.microsoft.com/office/drawing/2010/main" val="0"/>
              </a:ext>
            </a:extLst>
          </a:blip>
          <a:srcRect t="-7385" b="-7385"/>
          <a:stretch>
            <a:fillRect/>
          </a:stretch>
        </p:blipFill>
        <p:spPr/>
      </p:pic>
      <p:sp>
        <p:nvSpPr>
          <p:cNvPr id="5" name="Footer Placeholder 4"/>
          <p:cNvSpPr>
            <a:spLocks noGrp="1"/>
          </p:cNvSpPr>
          <p:nvPr>
            <p:ph type="ftr" sz="quarter" idx="11"/>
          </p:nvPr>
        </p:nvSpPr>
        <p:spPr/>
        <p:txBody>
          <a:bodyPr/>
          <a:lstStyle/>
          <a:p>
            <a:r>
              <a:rPr lang="en-US" smtClean="0"/>
              <a:t>Supply Side KGK</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9" name="TextBox 8"/>
          <p:cNvSpPr txBox="1"/>
          <p:nvPr/>
        </p:nvSpPr>
        <p:spPr>
          <a:xfrm>
            <a:off x="2146632" y="910857"/>
            <a:ext cx="4843795" cy="5355311"/>
          </a:xfrm>
          <a:prstGeom prst="rect">
            <a:avLst/>
          </a:prstGeom>
          <a:solidFill>
            <a:srgbClr val="C0504D">
              <a:alpha val="30000"/>
            </a:srgbClr>
          </a:solidFill>
        </p:spPr>
        <p:txBody>
          <a:bodyPr wrap="none" rtlCol="0">
            <a:spAutoFit/>
          </a:bodyPr>
          <a:lstStyle/>
          <a:p>
            <a:r>
              <a:rPr lang="mr-IN" sz="900" dirty="0" smtClean="0">
                <a:latin typeface="+mj-lt"/>
              </a:rPr>
              <a:t>Chemotaxis </a:t>
            </a:r>
            <a:r>
              <a:rPr lang="mr-IN" sz="900" dirty="0">
                <a:latin typeface="+mj-lt"/>
              </a:rPr>
              <a:t>protein CheC -- inhibitor of MCP methylation                          </a:t>
            </a:r>
          </a:p>
          <a:p>
            <a:r>
              <a:rPr lang="mr-IN" sz="900" dirty="0">
                <a:latin typeface="+mj-lt"/>
              </a:rPr>
              <a:t>Chemotaxis protein CheD                                                          </a:t>
            </a:r>
          </a:p>
          <a:p>
            <a:r>
              <a:rPr lang="mr-IN" sz="900" dirty="0">
                <a:latin typeface="+mj-lt"/>
              </a:rPr>
              <a:t>Chemotaxis protein CheV (EC 2.7.3.-)                                             </a:t>
            </a:r>
          </a:p>
          <a:p>
            <a:r>
              <a:rPr lang="mr-IN" sz="900" dirty="0">
                <a:latin typeface="+mj-lt"/>
              </a:rPr>
              <a:t>Chemotaxis protein methyltransferase CheR (EC 2.1.1.80)                          </a:t>
            </a:r>
          </a:p>
          <a:p>
            <a:r>
              <a:rPr lang="mr-IN" sz="900" dirty="0">
                <a:latin typeface="+mj-lt"/>
              </a:rPr>
              <a:t>Chemotaxis response regulator …-glutamate methylesterase CheB (EC 3.1.1.61)</a:t>
            </a:r>
          </a:p>
          <a:p>
            <a:r>
              <a:rPr lang="mr-IN" sz="900" dirty="0" smtClean="0"/>
              <a:t>Positive </a:t>
            </a:r>
            <a:r>
              <a:rPr lang="mr-IN" sz="900" dirty="0"/>
              <a:t>regulator of CheA protein activity (CheW)                               </a:t>
            </a:r>
          </a:p>
          <a:p>
            <a:r>
              <a:rPr lang="mr-IN" sz="900" dirty="0"/>
              <a:t>Signal transduction histidine kinase CheA (EC 2.7.3.-)                           </a:t>
            </a:r>
          </a:p>
          <a:p>
            <a:r>
              <a:rPr lang="mr-IN" sz="900" dirty="0" smtClean="0">
                <a:latin typeface="+mj-lt"/>
              </a:rPr>
              <a:t>Flagellar </a:t>
            </a:r>
            <a:r>
              <a:rPr lang="mr-IN" sz="900" dirty="0">
                <a:latin typeface="+mj-lt"/>
              </a:rPr>
              <a:t>basal-body rod protein FlgB                                            </a:t>
            </a:r>
          </a:p>
          <a:p>
            <a:r>
              <a:rPr lang="mr-IN" sz="900" dirty="0">
                <a:latin typeface="+mj-lt"/>
              </a:rPr>
              <a:t>Flagellar basal-body rod protein FlgC                                            </a:t>
            </a:r>
          </a:p>
          <a:p>
            <a:r>
              <a:rPr lang="mr-IN" sz="900" dirty="0">
                <a:latin typeface="+mj-lt"/>
              </a:rPr>
              <a:t>Flagellar basal-body rod protein FlgF                                            </a:t>
            </a:r>
          </a:p>
          <a:p>
            <a:r>
              <a:rPr lang="mr-IN" sz="900" dirty="0">
                <a:latin typeface="+mj-lt"/>
              </a:rPr>
              <a:t>Flagellar basal-body rod protein FlgG                                            </a:t>
            </a:r>
          </a:p>
          <a:p>
            <a:r>
              <a:rPr lang="mr-IN" sz="900" dirty="0">
                <a:latin typeface="+mj-lt"/>
              </a:rPr>
              <a:t>Flagellar biosynthesis protein FliS                                              </a:t>
            </a:r>
          </a:p>
          <a:p>
            <a:r>
              <a:rPr lang="mr-IN" sz="900" dirty="0">
                <a:latin typeface="+mj-lt"/>
              </a:rPr>
              <a:t>Flagellar hook protein FlgE                                                      </a:t>
            </a:r>
          </a:p>
          <a:p>
            <a:r>
              <a:rPr lang="mr-IN" sz="900" dirty="0">
                <a:latin typeface="+mj-lt"/>
              </a:rPr>
              <a:t>Flagellar hook-associated protein FlgK                                           </a:t>
            </a:r>
          </a:p>
          <a:p>
            <a:r>
              <a:rPr lang="mr-IN" sz="900" dirty="0">
                <a:latin typeface="+mj-lt"/>
              </a:rPr>
              <a:t>Flagellar motor rotation protein MotA                                            </a:t>
            </a:r>
          </a:p>
          <a:p>
            <a:r>
              <a:rPr lang="mr-IN" sz="900" dirty="0">
                <a:latin typeface="+mj-lt"/>
              </a:rPr>
              <a:t>Flagellar motor rotation protein MotB                                            </a:t>
            </a:r>
          </a:p>
          <a:p>
            <a:r>
              <a:rPr lang="mr-IN" sz="900" dirty="0">
                <a:latin typeface="+mj-lt"/>
              </a:rPr>
              <a:t>Flagellar motor switch protein FliG                                              </a:t>
            </a:r>
          </a:p>
          <a:p>
            <a:r>
              <a:rPr lang="mr-IN" sz="900" dirty="0">
                <a:latin typeface="+mj-lt"/>
              </a:rPr>
              <a:t>Flagellar motor switch protein FliM                                              </a:t>
            </a:r>
          </a:p>
          <a:p>
            <a:r>
              <a:rPr lang="mr-IN" sz="900" dirty="0">
                <a:latin typeface="+mj-lt"/>
              </a:rPr>
              <a:t>Flagellar motor switch protein FliN                                              </a:t>
            </a:r>
          </a:p>
          <a:p>
            <a:r>
              <a:rPr lang="mr-IN" sz="900" dirty="0">
                <a:latin typeface="+mj-lt"/>
              </a:rPr>
              <a:t>Flagellar protein FliJ                                                           </a:t>
            </a:r>
          </a:p>
          <a:p>
            <a:r>
              <a:rPr lang="mr-IN" sz="900" dirty="0">
                <a:latin typeface="+mj-lt"/>
              </a:rPr>
              <a:t>Flagellin protein FlaB                                                           </a:t>
            </a:r>
          </a:p>
          <a:p>
            <a:r>
              <a:rPr lang="mr-IN" sz="900" dirty="0"/>
              <a:t>Negative regulator of flagellin synthesis                                        </a:t>
            </a:r>
          </a:p>
          <a:p>
            <a:endParaRPr lang="en-CA" sz="900" dirty="0" smtClean="0"/>
          </a:p>
          <a:p>
            <a:r>
              <a:rPr lang="mr-IN" sz="900" dirty="0" smtClean="0"/>
              <a:t>3</a:t>
            </a:r>
            <a:r>
              <a:rPr lang="mr-IN" sz="900" dirty="0"/>
              <a:t>-keto-L-gulonate 6-phosphate decarboxylase                                      </a:t>
            </a:r>
          </a:p>
          <a:p>
            <a:r>
              <a:rPr lang="mr-IN" sz="900" dirty="0"/>
              <a:t>Carbon storage regulator                                                         </a:t>
            </a:r>
          </a:p>
          <a:p>
            <a:r>
              <a:rPr lang="mr-IN" sz="900" dirty="0"/>
              <a:t>Catabolite repression HPr-like protein Crh                                       </a:t>
            </a:r>
          </a:p>
          <a:p>
            <a:r>
              <a:rPr lang="mr-IN" sz="900" dirty="0" smtClean="0">
                <a:latin typeface="+mj-lt"/>
              </a:rPr>
              <a:t>Glucosamine</a:t>
            </a:r>
            <a:r>
              <a:rPr lang="mr-IN" sz="900" dirty="0">
                <a:latin typeface="+mj-lt"/>
              </a:rPr>
              <a:t>-1-phosphate N-acetyltransferase (EC 2.3.1.157)                       </a:t>
            </a:r>
          </a:p>
          <a:p>
            <a:r>
              <a:rPr lang="mr-IN" sz="900" dirty="0">
                <a:latin typeface="+mj-lt"/>
              </a:rPr>
              <a:t>GTP-sensing transcriptional pleiotropic repressor codY                           </a:t>
            </a:r>
          </a:p>
          <a:p>
            <a:r>
              <a:rPr lang="mr-IN" sz="900" dirty="0">
                <a:latin typeface="+mj-lt"/>
              </a:rPr>
              <a:t>Iron-sulfur cluster assembly scaffold protein IscU                               </a:t>
            </a:r>
          </a:p>
          <a:p>
            <a:r>
              <a:rPr lang="mr-IN" sz="900" dirty="0" smtClean="0">
                <a:latin typeface="+mj-lt"/>
              </a:rPr>
              <a:t>Ornithine </a:t>
            </a:r>
            <a:r>
              <a:rPr lang="mr-IN" sz="900" dirty="0">
                <a:latin typeface="+mj-lt"/>
              </a:rPr>
              <a:t>carbamoyltransferase (EC 2.1.3.3)                                    </a:t>
            </a:r>
            <a:endParaRPr lang="en-CA" sz="900" dirty="0" smtClean="0">
              <a:latin typeface="+mj-lt"/>
            </a:endParaRPr>
          </a:p>
          <a:p>
            <a:r>
              <a:rPr lang="mr-IN" sz="900" dirty="0" smtClean="0">
                <a:latin typeface="+mj-lt"/>
              </a:rPr>
              <a:t>Protein </a:t>
            </a:r>
            <a:r>
              <a:rPr lang="mr-IN" sz="900" dirty="0">
                <a:latin typeface="+mj-lt"/>
              </a:rPr>
              <a:t>export cytoplasm protein SecA ATPase RNA helicase (TC 3.A.5.1.1)         </a:t>
            </a:r>
          </a:p>
          <a:p>
            <a:r>
              <a:rPr lang="mr-IN" sz="900" dirty="0">
                <a:latin typeface="+mj-lt"/>
              </a:rPr>
              <a:t>Pyridoxine biosynthesis glutamine amidotransferase, synthase (EC 2.4.2.-)</a:t>
            </a:r>
          </a:p>
          <a:p>
            <a:r>
              <a:rPr lang="mr-IN" sz="900" dirty="0">
                <a:latin typeface="+mj-lt"/>
              </a:rPr>
              <a:t>Pyrophosphate-energized proton pump (EC 3.6.1.1)                                 </a:t>
            </a:r>
          </a:p>
          <a:p>
            <a:r>
              <a:rPr lang="mr-IN" sz="900" dirty="0">
                <a:latin typeface="+mj-lt"/>
              </a:rPr>
              <a:t>Serine phosphatase RsbU, regulator of sigma subunit                              </a:t>
            </a:r>
          </a:p>
          <a:p>
            <a:r>
              <a:rPr lang="mr-IN" sz="900" dirty="0">
                <a:latin typeface="+mj-lt"/>
              </a:rPr>
              <a:t>Serine-protein kinase rsbW (EC 2.7.11.1)                                         </a:t>
            </a:r>
          </a:p>
          <a:p>
            <a:r>
              <a:rPr lang="mr-IN" sz="900" dirty="0" smtClean="0">
                <a:latin typeface="+mj-lt"/>
              </a:rPr>
              <a:t>spore </a:t>
            </a:r>
            <a:r>
              <a:rPr lang="mr-IN" sz="900" dirty="0">
                <a:latin typeface="+mj-lt"/>
              </a:rPr>
              <a:t>peptidoglycan hydrolase (N-acetylglucosaminidase) (EC 3.2.1.-)             </a:t>
            </a:r>
          </a:p>
          <a:p>
            <a:r>
              <a:rPr lang="mr-IN" sz="900" dirty="0">
                <a:latin typeface="+mj-lt"/>
              </a:rPr>
              <a:t>Substrate-specific component ThiT of thiamin ECF transporter                     </a:t>
            </a:r>
          </a:p>
          <a:p>
            <a:r>
              <a:rPr lang="mr-IN" sz="900" dirty="0">
                <a:latin typeface="+mj-lt"/>
              </a:rPr>
              <a:t>Thiol peroxidase, Tpx-type (EC 1.11.1.15) </a:t>
            </a:r>
          </a:p>
        </p:txBody>
      </p:sp>
    </p:spTree>
    <p:extLst>
      <p:ext uri="{BB962C8B-B14F-4D97-AF65-F5344CB8AC3E}">
        <p14:creationId xmlns:p14="http://schemas.microsoft.com/office/powerpoint/2010/main" val="252493912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Metabolome</a:t>
            </a:r>
            <a:r>
              <a:rPr lang="en-US" dirty="0" smtClean="0"/>
              <a:t> </a:t>
            </a:r>
            <a:r>
              <a:rPr lang="mr-IN" dirty="0" smtClean="0"/>
              <a:t>–</a:t>
            </a:r>
            <a:r>
              <a:rPr lang="en-US" dirty="0" smtClean="0"/>
              <a:t> subset by NMR or GC-MS</a:t>
            </a:r>
            <a:endParaRPr lang="en-US" dirty="0"/>
          </a:p>
        </p:txBody>
      </p:sp>
      <p:pic>
        <p:nvPicPr>
          <p:cNvPr id="6" name="Content Placeholder 5" descr="fig5_metabolom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26" t="50966" r="47985"/>
          <a:stretch/>
        </p:blipFill>
        <p:spPr>
          <a:xfrm>
            <a:off x="4509526" y="1856384"/>
            <a:ext cx="3586016" cy="3364482"/>
          </a:xfrm>
        </p:spPr>
      </p:pic>
      <p:sp>
        <p:nvSpPr>
          <p:cNvPr id="5" name="Footer Placeholder 4"/>
          <p:cNvSpPr>
            <a:spLocks noGrp="1"/>
          </p:cNvSpPr>
          <p:nvPr>
            <p:ph type="ftr" sz="quarter" idx="11"/>
          </p:nvPr>
        </p:nvSpPr>
        <p:spPr/>
        <p:txBody>
          <a:bodyPr/>
          <a:lstStyle/>
          <a:p>
            <a:r>
              <a:rPr lang="en-US" smtClean="0"/>
              <a:t>Supply Side KGK</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0" name="TextBox 9"/>
          <p:cNvSpPr txBox="1"/>
          <p:nvPr/>
        </p:nvSpPr>
        <p:spPr>
          <a:xfrm>
            <a:off x="6207125" y="6417604"/>
            <a:ext cx="1717913" cy="276999"/>
          </a:xfrm>
          <a:prstGeom prst="rect">
            <a:avLst/>
          </a:prstGeom>
          <a:noFill/>
        </p:spPr>
        <p:txBody>
          <a:bodyPr wrap="none">
            <a:spAutoFit/>
          </a:bodyPr>
          <a:lstStyle/>
          <a:p>
            <a:pPr>
              <a:defRPr/>
            </a:pPr>
            <a:r>
              <a:rPr lang="en-US" sz="1200" dirty="0" smtClean="0">
                <a:solidFill>
                  <a:schemeClr val="tx1">
                    <a:lumMod val="50000"/>
                    <a:lumOff val="50000"/>
                  </a:schemeClr>
                </a:solidFill>
              </a:rPr>
              <a:t>McMillan, Sci. Rep. 2015</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stretch>
            <a:fillRect/>
          </a:stretch>
        </p:blipFill>
        <p:spPr>
          <a:xfrm>
            <a:off x="1099972" y="2068822"/>
            <a:ext cx="3194139" cy="2979149"/>
          </a:xfrm>
          <a:prstGeom prst="rect">
            <a:avLst/>
          </a:prstGeom>
        </p:spPr>
      </p:pic>
      <p:sp>
        <p:nvSpPr>
          <p:cNvPr id="4" name="TextBox 3"/>
          <p:cNvSpPr txBox="1"/>
          <p:nvPr/>
        </p:nvSpPr>
        <p:spPr>
          <a:xfrm>
            <a:off x="2465045" y="1417638"/>
            <a:ext cx="659155" cy="369332"/>
          </a:xfrm>
          <a:prstGeom prst="rect">
            <a:avLst/>
          </a:prstGeom>
          <a:noFill/>
        </p:spPr>
        <p:txBody>
          <a:bodyPr wrap="none" rtlCol="0">
            <a:spAutoFit/>
          </a:bodyPr>
          <a:lstStyle/>
          <a:p>
            <a:r>
              <a:rPr lang="en-US" dirty="0" smtClean="0"/>
              <a:t>NMR</a:t>
            </a:r>
            <a:endParaRPr lang="en-US" dirty="0"/>
          </a:p>
        </p:txBody>
      </p:sp>
      <p:sp>
        <p:nvSpPr>
          <p:cNvPr id="11" name="TextBox 10"/>
          <p:cNvSpPr txBox="1"/>
          <p:nvPr/>
        </p:nvSpPr>
        <p:spPr>
          <a:xfrm>
            <a:off x="5554679" y="1417638"/>
            <a:ext cx="1793392" cy="369332"/>
          </a:xfrm>
          <a:prstGeom prst="rect">
            <a:avLst/>
          </a:prstGeom>
          <a:noFill/>
        </p:spPr>
        <p:txBody>
          <a:bodyPr wrap="none" rtlCol="0">
            <a:spAutoFit/>
          </a:bodyPr>
          <a:lstStyle/>
          <a:p>
            <a:r>
              <a:rPr lang="en-US" dirty="0" smtClean="0"/>
              <a:t>GC-MS + </a:t>
            </a:r>
            <a:r>
              <a:rPr lang="en-US" dirty="0" err="1" smtClean="0"/>
              <a:t>M’tome</a:t>
            </a:r>
            <a:endParaRPr lang="en-US" dirty="0"/>
          </a:p>
        </p:txBody>
      </p:sp>
    </p:spTree>
    <p:extLst>
      <p:ext uri="{BB962C8B-B14F-4D97-AF65-F5344CB8AC3E}">
        <p14:creationId xmlns:p14="http://schemas.microsoft.com/office/powerpoint/2010/main" val="65717902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Content Placeholder 2"/>
          <p:cNvSpPr>
            <a:spLocks noGrp="1"/>
          </p:cNvSpPr>
          <p:nvPr>
            <p:ph sz="quarter" idx="1"/>
          </p:nvPr>
        </p:nvSpPr>
        <p:spPr>
          <a:xfrm>
            <a:off x="314325" y="956441"/>
            <a:ext cx="8588375" cy="5602014"/>
          </a:xfrm>
        </p:spPr>
        <p:txBody>
          <a:bodyPr>
            <a:normAutofit/>
          </a:bodyPr>
          <a:lstStyle/>
          <a:p>
            <a:r>
              <a:rPr lang="en-US" altLang="en-US" sz="2200" dirty="0" smtClean="0">
                <a:ea typeface="ＭＳ Ｐゴシック" charset="-128"/>
              </a:rPr>
              <a:t>Who is there, what they are doing and what they have done may or may not correspond between </a:t>
            </a:r>
            <a:r>
              <a:rPr lang="en-US" altLang="en-US" sz="2200" dirty="0">
                <a:ea typeface="ＭＳ Ｐゴシック" charset="-128"/>
              </a:rPr>
              <a:t>DNA, RNA, small molecules</a:t>
            </a:r>
          </a:p>
          <a:p>
            <a:pPr lvl="1"/>
            <a:r>
              <a:rPr lang="en-US" altLang="en-US" sz="1800" dirty="0">
                <a:ea typeface="ＭＳ Ｐゴシック" charset="-128"/>
              </a:rPr>
              <a:t>Relationship status: </a:t>
            </a:r>
            <a:r>
              <a:rPr lang="en-US" altLang="en-US" sz="1800" i="1" dirty="0">
                <a:ea typeface="ＭＳ Ｐゴシック" charset="-128"/>
              </a:rPr>
              <a:t>it’s complicated</a:t>
            </a:r>
            <a:r>
              <a:rPr lang="en-US" altLang="en-US" sz="1800" dirty="0">
                <a:ea typeface="ＭＳ Ｐゴシック" charset="-128"/>
              </a:rPr>
              <a:t> but some successes</a:t>
            </a:r>
            <a:endParaRPr lang="en-US" altLang="en-US" sz="1800" i="1" dirty="0">
              <a:ea typeface="ＭＳ Ｐゴシック" charset="-128"/>
            </a:endParaRPr>
          </a:p>
          <a:p>
            <a:pPr lvl="1"/>
            <a:r>
              <a:rPr lang="en-US" altLang="en-US" sz="1800" dirty="0">
                <a:ea typeface="ＭＳ Ｐゴシック" charset="-128"/>
              </a:rPr>
              <a:t>Combining different ‘</a:t>
            </a:r>
            <a:r>
              <a:rPr lang="en-US" altLang="en-US" sz="1800" dirty="0" err="1">
                <a:ea typeface="ＭＳ Ｐゴシック" charset="-128"/>
              </a:rPr>
              <a:t>omics</a:t>
            </a:r>
            <a:r>
              <a:rPr lang="en-US" altLang="en-US" sz="1800" dirty="0">
                <a:ea typeface="ＭＳ Ｐゴシック" charset="-128"/>
              </a:rPr>
              <a:t> data (e.g. mRNA and metabolites) remains an open problem</a:t>
            </a:r>
          </a:p>
          <a:p>
            <a:pPr marL="0" indent="0">
              <a:buNone/>
            </a:pPr>
            <a:endParaRPr lang="en-US" altLang="en-US" sz="2200" dirty="0" smtClean="0">
              <a:ea typeface="ＭＳ Ｐゴシック" charset="-128"/>
            </a:endParaRPr>
          </a:p>
          <a:p>
            <a:r>
              <a:rPr lang="en-US" altLang="en-US" sz="2200" dirty="0" err="1">
                <a:ea typeface="ＭＳ Ｐゴシック" charset="-128"/>
              </a:rPr>
              <a:t>Metabolome</a:t>
            </a:r>
            <a:r>
              <a:rPr lang="en-US" altLang="en-US" sz="2200" dirty="0">
                <a:ea typeface="ＭＳ Ｐゴシック" charset="-128"/>
              </a:rPr>
              <a:t> + </a:t>
            </a:r>
            <a:r>
              <a:rPr lang="en-US" altLang="en-US" sz="2200" dirty="0" err="1">
                <a:ea typeface="ＭＳ Ｐゴシック" charset="-128"/>
              </a:rPr>
              <a:t>metaRNAseq</a:t>
            </a:r>
            <a:r>
              <a:rPr lang="en-US" altLang="en-US" sz="2200" dirty="0">
                <a:ea typeface="ＭＳ Ｐゴシック" charset="-128"/>
              </a:rPr>
              <a:t> provides a high-resolution, holistic view of a complex system</a:t>
            </a:r>
          </a:p>
          <a:p>
            <a:pPr lvl="1"/>
            <a:r>
              <a:rPr lang="en-US" altLang="en-US" sz="1800" dirty="0">
                <a:ea typeface="ＭＳ Ｐゴシック" charset="-128"/>
              </a:rPr>
              <a:t>Agreements (H v BV: amines, succinate)</a:t>
            </a:r>
          </a:p>
          <a:p>
            <a:pPr lvl="1"/>
            <a:r>
              <a:rPr lang="en-US" altLang="en-US" sz="1800" dirty="0">
                <a:ea typeface="ＭＳ Ｐゴシック" charset="-128"/>
              </a:rPr>
              <a:t>different resolution</a:t>
            </a:r>
          </a:p>
          <a:p>
            <a:endParaRPr lang="en-US" altLang="en-US" sz="2200" dirty="0" smtClean="0">
              <a:ea typeface="ＭＳ Ｐゴシック" charset="-128"/>
            </a:endParaRPr>
          </a:p>
          <a:p>
            <a:r>
              <a:rPr lang="en-US" altLang="en-US" sz="2200" dirty="0" smtClean="0">
                <a:ea typeface="ＭＳ Ｐゴシック" charset="-128"/>
              </a:rPr>
              <a:t>Some </a:t>
            </a:r>
            <a:r>
              <a:rPr lang="en-US" altLang="en-US" sz="2200" dirty="0">
                <a:solidFill>
                  <a:srgbClr val="D34817"/>
                </a:solidFill>
                <a:ea typeface="ＭＳ Ｐゴシック" charset="-128"/>
              </a:rPr>
              <a:t>functions are conserved </a:t>
            </a:r>
            <a:r>
              <a:rPr lang="en-US" altLang="en-US" sz="2200" dirty="0">
                <a:ea typeface="ＭＳ Ｐゴシック" charset="-128"/>
              </a:rPr>
              <a:t>regardless of the community members </a:t>
            </a:r>
            <a:endParaRPr lang="en-US" altLang="en-US" sz="2200" dirty="0" smtClean="0">
              <a:ea typeface="ＭＳ Ｐゴシック" charset="-128"/>
            </a:endParaRPr>
          </a:p>
          <a:p>
            <a:pPr lvl="1"/>
            <a:r>
              <a:rPr lang="en-US" altLang="en-US" sz="1800" dirty="0" smtClean="0">
                <a:ea typeface="ＭＳ Ｐゴシック" charset="-128"/>
              </a:rPr>
              <a:t>Ecosystem is more important than any organism</a:t>
            </a:r>
          </a:p>
          <a:p>
            <a:pPr lvl="1"/>
            <a:r>
              <a:rPr lang="en-US" altLang="en-US" sz="1800" dirty="0" smtClean="0">
                <a:ea typeface="ＭＳ Ｐゴシック" charset="-128"/>
              </a:rPr>
              <a:t>Community members can cooperate, compete or ignore</a:t>
            </a:r>
            <a:endParaRPr lang="en-US" altLang="en-US" sz="2200" dirty="0" smtClean="0">
              <a:ea typeface="ＭＳ Ｐゴシック" charset="-128"/>
            </a:endParaRPr>
          </a:p>
          <a:p>
            <a:pPr lvl="1"/>
            <a:endParaRPr lang="en-US" altLang="en-US" sz="2200" dirty="0" smtClean="0">
              <a:ea typeface="ＭＳ Ｐゴシック" charset="-128"/>
            </a:endParaRPr>
          </a:p>
          <a:p>
            <a:endParaRPr lang="en-US" altLang="en-US" sz="2200" dirty="0">
              <a:ea typeface="ＭＳ Ｐゴシック" charset="-128"/>
            </a:endParaRPr>
          </a:p>
        </p:txBody>
      </p:sp>
      <p:sp>
        <p:nvSpPr>
          <p:cNvPr id="2" name="Footer Placeholder 1"/>
          <p:cNvSpPr>
            <a:spLocks noGrp="1"/>
          </p:cNvSpPr>
          <p:nvPr>
            <p:ph type="ftr" sz="quarter" idx="11"/>
          </p:nvPr>
        </p:nvSpPr>
        <p:spPr/>
        <p:txBody>
          <a:bodyPr/>
          <a:lstStyle/>
          <a:p>
            <a:pPr>
              <a:defRPr/>
            </a:pPr>
            <a:r>
              <a:rPr lang="en-US" smtClean="0"/>
              <a:t>Tromso 2016</a:t>
            </a:r>
            <a:endParaRPr lang="en-US" dirty="0"/>
          </a:p>
        </p:txBody>
      </p:sp>
      <p:sp>
        <p:nvSpPr>
          <p:cNvPr id="3" name="Title 2"/>
          <p:cNvSpPr>
            <a:spLocks noGrp="1"/>
          </p:cNvSpPr>
          <p:nvPr>
            <p:ph type="title"/>
          </p:nvPr>
        </p:nvSpPr>
        <p:spPr/>
        <p:txBody>
          <a:bodyPr/>
          <a:lstStyle/>
          <a:p>
            <a:r>
              <a:rPr lang="en-US" dirty="0" smtClean="0"/>
              <a:t>Summary</a:t>
            </a:r>
            <a:endParaRPr lang="en-US" dirty="0"/>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2816122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Examine </a:t>
            </a:r>
            <a:r>
              <a:rPr lang="en-US" b="1" u="sng" dirty="0" smtClean="0">
                <a:solidFill>
                  <a:schemeClr val="bg1"/>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111342"/>
            <a:ext cx="8229600" cy="5376771"/>
          </a:xfrm>
        </p:spPr>
        <p:txBody>
          <a:bodyPr rtlCol="0">
            <a:normAutofit fontScale="92500" lnSpcReduction="10000"/>
          </a:bodyPr>
          <a:lstStyle/>
          <a:p>
            <a:pPr>
              <a:defRPr/>
            </a:pPr>
            <a:r>
              <a:rPr lang="en-US" altLang="en-US" dirty="0">
                <a:ea typeface="ＭＳ Ｐゴシック" charset="-128"/>
              </a:rPr>
              <a:t>Sequencing data are inherently compositional and a </a:t>
            </a:r>
            <a:r>
              <a:rPr lang="en-US" altLang="en-US" dirty="0" err="1">
                <a:ea typeface="ＭＳ Ｐゴシック" charset="-128"/>
              </a:rPr>
              <a:t>CoDa</a:t>
            </a:r>
            <a:r>
              <a:rPr lang="en-US" altLang="en-US" dirty="0">
                <a:ea typeface="ＭＳ Ｐゴシック" charset="-128"/>
              </a:rPr>
              <a:t> framework </a:t>
            </a:r>
            <a:r>
              <a:rPr lang="en-US" altLang="en-US" dirty="0" smtClean="0">
                <a:ea typeface="ＭＳ Ｐゴシック" charset="-128"/>
              </a:rPr>
              <a:t>is robust</a:t>
            </a:r>
          </a:p>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a:p>
            <a:pPr>
              <a:defRPr/>
            </a:pPr>
            <a:r>
              <a:rPr lang="en-US" dirty="0" smtClean="0"/>
              <a:t>Results directly relevant to the ratios between the features in </a:t>
            </a:r>
            <a:r>
              <a:rPr lang="en-US" smtClean="0"/>
              <a:t>the environment</a:t>
            </a:r>
            <a:endParaRPr lang="en-US" dirty="0" smtClean="0">
              <a:ea typeface="+mn-ea"/>
            </a:endParaRP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Supply Side KGK</a:t>
            </a:r>
            <a:endParaRPr lang="en-US"/>
          </a:p>
        </p:txBody>
      </p:sp>
    </p:spTree>
    <p:extLst>
      <p:ext uri="{BB962C8B-B14F-4D97-AF65-F5344CB8AC3E}">
        <p14:creationId xmlns:p14="http://schemas.microsoft.com/office/powerpoint/2010/main" val="6266371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there a magic bacterium in BV?</a:t>
            </a:r>
            <a:endParaRPr lang="en-US" dirty="0"/>
          </a:p>
        </p:txBody>
      </p:sp>
      <p:pic>
        <p:nvPicPr>
          <p:cNvPr id="7" name="Content Placeholder 6"/>
          <p:cNvPicPr>
            <a:picLocks noGrp="1" noChangeAspect="1"/>
          </p:cNvPicPr>
          <p:nvPr>
            <p:ph sz="quarter" idx="1"/>
          </p:nvPr>
        </p:nvPicPr>
        <p:blipFill>
          <a:blip r:embed="rId2"/>
          <a:srcRect t="-28951" b="-28951"/>
          <a:stretch>
            <a:fillRect/>
          </a:stretch>
        </p:blipFill>
        <p:spPr>
          <a:xfrm>
            <a:off x="314074" y="983129"/>
            <a:ext cx="5788106" cy="3394102"/>
          </a:xfrm>
        </p:spPr>
      </p:pic>
      <p:sp>
        <p:nvSpPr>
          <p:cNvPr id="8" name="TextBox 7"/>
          <p:cNvSpPr txBox="1"/>
          <p:nvPr/>
        </p:nvSpPr>
        <p:spPr>
          <a:xfrm>
            <a:off x="3148211" y="3947776"/>
            <a:ext cx="5647863" cy="1446550"/>
          </a:xfrm>
          <a:prstGeom prst="rect">
            <a:avLst/>
          </a:prstGeom>
          <a:noFill/>
        </p:spPr>
        <p:txBody>
          <a:bodyPr wrap="square" rtlCol="0">
            <a:spAutoFit/>
          </a:bodyPr>
          <a:lstStyle/>
          <a:p>
            <a:pPr marL="342900" indent="-342900">
              <a:buFont typeface="Arial" charset="0"/>
              <a:buChar char="•"/>
            </a:pPr>
            <a:r>
              <a:rPr lang="en-US" sz="2200" dirty="0" smtClean="0">
                <a:latin typeface="Perpetua" charset="0"/>
                <a:ea typeface="Perpetua" charset="0"/>
                <a:cs typeface="Perpetua" charset="0"/>
              </a:rPr>
              <a:t>62 women with BV in two treatment arms</a:t>
            </a:r>
          </a:p>
          <a:p>
            <a:pPr marL="342900" indent="-342900">
              <a:buFont typeface="Arial" charset="0"/>
              <a:buChar char="•"/>
            </a:pPr>
            <a:r>
              <a:rPr lang="en-US" sz="2200" dirty="0" smtClean="0">
                <a:latin typeface="Perpetua" charset="0"/>
                <a:ea typeface="Perpetua" charset="0"/>
                <a:cs typeface="Perpetua" charset="0"/>
              </a:rPr>
              <a:t> Standard therapy: </a:t>
            </a:r>
            <a:r>
              <a:rPr lang="en-US" sz="2200" dirty="0" err="1" smtClean="0">
                <a:latin typeface="Perpetua" charset="0"/>
                <a:ea typeface="Perpetua" charset="0"/>
                <a:cs typeface="Perpetua" charset="0"/>
              </a:rPr>
              <a:t>tinidazole</a:t>
            </a:r>
            <a:r>
              <a:rPr lang="en-US" sz="2200" dirty="0" smtClean="0">
                <a:latin typeface="Perpetua" charset="0"/>
                <a:ea typeface="Perpetua" charset="0"/>
                <a:cs typeface="Perpetua" charset="0"/>
              </a:rPr>
              <a:t> + placebo</a:t>
            </a:r>
          </a:p>
          <a:p>
            <a:pPr marL="342900" indent="-342900">
              <a:buFont typeface="Arial" charset="0"/>
              <a:buChar char="•"/>
            </a:pPr>
            <a:r>
              <a:rPr lang="en-US" sz="2200" dirty="0" smtClean="0">
                <a:latin typeface="Perpetua" charset="0"/>
                <a:ea typeface="Perpetua" charset="0"/>
                <a:cs typeface="Perpetua" charset="0"/>
              </a:rPr>
              <a:t>Probiotic therapy: </a:t>
            </a:r>
            <a:r>
              <a:rPr lang="en-US" sz="2200" dirty="0" err="1" smtClean="0">
                <a:latin typeface="Perpetua" charset="0"/>
                <a:ea typeface="Perpetua" charset="0"/>
                <a:cs typeface="Perpetua" charset="0"/>
              </a:rPr>
              <a:t>tinidazole</a:t>
            </a:r>
            <a:r>
              <a:rPr lang="en-US" sz="2200" dirty="0" smtClean="0">
                <a:latin typeface="Perpetua" charset="0"/>
                <a:ea typeface="Perpetua" charset="0"/>
                <a:cs typeface="Perpetua" charset="0"/>
              </a:rPr>
              <a:t> + </a:t>
            </a:r>
            <a:r>
              <a:rPr lang="en-US" sz="2200" i="1" dirty="0" smtClean="0">
                <a:latin typeface="Perpetua" charset="0"/>
                <a:ea typeface="Perpetua" charset="0"/>
                <a:cs typeface="Perpetua" charset="0"/>
              </a:rPr>
              <a:t>L. </a:t>
            </a:r>
            <a:r>
              <a:rPr lang="en-US" sz="2200" i="1" dirty="0" err="1" smtClean="0">
                <a:latin typeface="Perpetua" charset="0"/>
                <a:ea typeface="Perpetua" charset="0"/>
                <a:cs typeface="Perpetua" charset="0"/>
              </a:rPr>
              <a:t>rhamnosus</a:t>
            </a:r>
            <a:r>
              <a:rPr lang="en-US" sz="2200" dirty="0" smtClean="0">
                <a:latin typeface="Perpetua" charset="0"/>
                <a:ea typeface="Perpetua" charset="0"/>
                <a:cs typeface="Perpetua" charset="0"/>
              </a:rPr>
              <a:t> GR1</a:t>
            </a:r>
            <a:r>
              <a:rPr lang="en-US" sz="2200" i="1" dirty="0" smtClean="0">
                <a:latin typeface="Perpetua" charset="0"/>
                <a:ea typeface="Perpetua" charset="0"/>
                <a:cs typeface="Perpetua" charset="0"/>
              </a:rPr>
              <a:t>, L. </a:t>
            </a:r>
            <a:r>
              <a:rPr lang="en-US" sz="2200" i="1" dirty="0" err="1" smtClean="0">
                <a:latin typeface="Perpetua" charset="0"/>
                <a:ea typeface="Perpetua" charset="0"/>
                <a:cs typeface="Perpetua" charset="0"/>
              </a:rPr>
              <a:t>reuteri</a:t>
            </a:r>
            <a:r>
              <a:rPr lang="en-US" sz="2200" i="1" dirty="0" smtClean="0">
                <a:latin typeface="Perpetua" charset="0"/>
                <a:ea typeface="Perpetua" charset="0"/>
                <a:cs typeface="Perpetua" charset="0"/>
              </a:rPr>
              <a:t> </a:t>
            </a:r>
            <a:r>
              <a:rPr lang="en-US" sz="2200" dirty="0" smtClean="0">
                <a:latin typeface="Perpetua" charset="0"/>
                <a:ea typeface="Perpetua" charset="0"/>
                <a:cs typeface="Perpetua" charset="0"/>
              </a:rPr>
              <a:t>RC14</a:t>
            </a:r>
            <a:endParaRPr lang="en-US" sz="2200" dirty="0" smtClean="0">
              <a:solidFill>
                <a:srgbClr val="7F7F7F"/>
              </a:solidFill>
              <a:latin typeface="Perpetua" charset="0"/>
              <a:ea typeface="Perpetua" charset="0"/>
              <a:cs typeface="Perpetua" charset="0"/>
            </a:endParaRPr>
          </a:p>
        </p:txBody>
      </p:sp>
      <p:sp>
        <p:nvSpPr>
          <p:cNvPr id="3" name="Footer Placeholder 2"/>
          <p:cNvSpPr>
            <a:spLocks noGrp="1"/>
          </p:cNvSpPr>
          <p:nvPr>
            <p:ph type="ftr" sz="quarter" idx="11"/>
          </p:nvPr>
        </p:nvSpPr>
        <p:spPr/>
        <p:txBody>
          <a:bodyPr/>
          <a:lstStyle/>
          <a:p>
            <a:pPr>
              <a:defRPr/>
            </a:pPr>
            <a:r>
              <a:rPr lang="en-US" smtClean="0"/>
              <a:t>Supply Side KGK</a:t>
            </a:r>
            <a:endParaRPr lang="en-US" dirty="0"/>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149056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637031"/>
            <a:ext cx="8229600" cy="3976612"/>
          </a:xfrm>
        </p:spPr>
        <p:txBody>
          <a:bodyPr rtlCol="0">
            <a:normAutofit fontScale="775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Supply Side KGK</a:t>
            </a:r>
            <a:endParaRPr lang="en-US"/>
          </a:p>
        </p:txBody>
      </p:sp>
    </p:spTree>
    <p:extLst>
      <p:ext uri="{BB962C8B-B14F-4D97-AF65-F5344CB8AC3E}">
        <p14:creationId xmlns:p14="http://schemas.microsoft.com/office/powerpoint/2010/main" val="246882393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6553200" y="2667557"/>
            <a:ext cx="233034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smtClean="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Supply Side KGK</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3" name="Picture 2"/>
          <p:cNvPicPr>
            <a:picLocks noChangeAspect="1"/>
          </p:cNvPicPr>
          <p:nvPr/>
        </p:nvPicPr>
        <p:blipFill>
          <a:blip r:embed="rId11"/>
          <a:stretch>
            <a:fillRect/>
          </a:stretch>
        </p:blipFill>
        <p:spPr>
          <a:xfrm>
            <a:off x="5133975" y="3352039"/>
            <a:ext cx="1728579" cy="621008"/>
          </a:xfrm>
          <a:prstGeom prst="rect">
            <a:avLst/>
          </a:prstGeom>
        </p:spPr>
      </p:pic>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Greatest discriminator functions between BV1 and BV2?</a:t>
            </a:r>
            <a:endParaRPr lang="en-US" dirty="0"/>
          </a:p>
        </p:txBody>
      </p:sp>
      <p:pic>
        <p:nvPicPr>
          <p:cNvPr id="6" name="Content Placeholder 5" descr="aldex_clean_BV.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0844" r="452"/>
          <a:stretch/>
        </p:blipFill>
        <p:spPr>
          <a:xfrm>
            <a:off x="-148124" y="931334"/>
            <a:ext cx="5734645" cy="5194830"/>
          </a:xfrm>
        </p:spPr>
      </p:pic>
      <p:sp>
        <p:nvSpPr>
          <p:cNvPr id="5" name="Footer Placeholder 4"/>
          <p:cNvSpPr>
            <a:spLocks noGrp="1"/>
          </p:cNvSpPr>
          <p:nvPr>
            <p:ph type="ftr" sz="quarter" idx="11"/>
          </p:nvPr>
        </p:nvSpPr>
        <p:spPr/>
        <p:txBody>
          <a:bodyPr/>
          <a:lstStyle/>
          <a:p>
            <a:r>
              <a:rPr lang="en-US" smtClean="0"/>
              <a:t>Supply Side KGK</a:t>
            </a:r>
            <a:endParaRPr lang="en-US"/>
          </a:p>
        </p:txBody>
      </p:sp>
      <p:sp>
        <p:nvSpPr>
          <p:cNvPr id="7" name="TextBox 6"/>
          <p:cNvSpPr txBox="1"/>
          <p:nvPr/>
        </p:nvSpPr>
        <p:spPr>
          <a:xfrm>
            <a:off x="185679" y="5015623"/>
            <a:ext cx="558191" cy="369332"/>
          </a:xfrm>
          <a:prstGeom prst="rect">
            <a:avLst/>
          </a:prstGeom>
          <a:noFill/>
        </p:spPr>
        <p:txBody>
          <a:bodyPr wrap="none" rtlCol="0">
            <a:spAutoFit/>
          </a:bodyPr>
          <a:lstStyle/>
          <a:p>
            <a:r>
              <a:rPr lang="en-US" dirty="0" smtClean="0"/>
              <a:t>BV1</a:t>
            </a:r>
            <a:endParaRPr lang="en-US" dirty="0"/>
          </a:p>
        </p:txBody>
      </p:sp>
      <p:sp>
        <p:nvSpPr>
          <p:cNvPr id="8" name="TextBox 7"/>
          <p:cNvSpPr txBox="1"/>
          <p:nvPr/>
        </p:nvSpPr>
        <p:spPr>
          <a:xfrm>
            <a:off x="185679" y="1494228"/>
            <a:ext cx="558191" cy="369332"/>
          </a:xfrm>
          <a:prstGeom prst="rect">
            <a:avLst/>
          </a:prstGeom>
          <a:noFill/>
        </p:spPr>
        <p:txBody>
          <a:bodyPr wrap="none" rtlCol="0">
            <a:spAutoFit/>
          </a:bodyPr>
          <a:lstStyle/>
          <a:p>
            <a:r>
              <a:rPr lang="en-US" dirty="0" smtClean="0"/>
              <a:t>BV2</a:t>
            </a:r>
            <a:endParaRPr lang="en-US" dirty="0"/>
          </a:p>
        </p:txBody>
      </p:sp>
      <p:sp>
        <p:nvSpPr>
          <p:cNvPr id="9" name="TextBox 8"/>
          <p:cNvSpPr txBox="1"/>
          <p:nvPr/>
        </p:nvSpPr>
        <p:spPr>
          <a:xfrm>
            <a:off x="5336940" y="1423872"/>
            <a:ext cx="5134739" cy="3970316"/>
          </a:xfrm>
          <a:prstGeom prst="rect">
            <a:avLst/>
          </a:prstGeom>
          <a:solidFill>
            <a:srgbClr val="C0504D">
              <a:alpha val="30000"/>
            </a:srgbClr>
          </a:solidFill>
        </p:spPr>
        <p:txBody>
          <a:bodyPr wrap="none" rtlCol="0">
            <a:spAutoFit/>
          </a:bodyPr>
          <a:lstStyle/>
          <a:p>
            <a:r>
              <a:rPr lang="mr-IN" sz="700" dirty="0">
                <a:latin typeface="+mj-lt"/>
              </a:rPr>
              <a:t>3-keto-L-gulonate 6-phosphate decarboxylase                                      </a:t>
            </a:r>
          </a:p>
          <a:p>
            <a:r>
              <a:rPr lang="mr-IN" sz="700" dirty="0">
                <a:latin typeface="+mj-lt"/>
              </a:rPr>
              <a:t>Carbon storage regulator                                                         </a:t>
            </a:r>
          </a:p>
          <a:p>
            <a:r>
              <a:rPr lang="mr-IN" sz="700" dirty="0">
                <a:latin typeface="+mj-lt"/>
              </a:rPr>
              <a:t>Catabolite repression HPr-like protein Crh                                       </a:t>
            </a:r>
          </a:p>
          <a:p>
            <a:r>
              <a:rPr lang="mr-IN" sz="700" dirty="0">
                <a:latin typeface="+mj-lt"/>
              </a:rPr>
              <a:t>Chemotaxis protein CheC -- inhibitor of MCP methylation                          </a:t>
            </a:r>
          </a:p>
          <a:p>
            <a:r>
              <a:rPr lang="mr-IN" sz="700" dirty="0">
                <a:latin typeface="+mj-lt"/>
              </a:rPr>
              <a:t>Chemotaxis protein CheD                                                          </a:t>
            </a:r>
          </a:p>
          <a:p>
            <a:r>
              <a:rPr lang="mr-IN" sz="700" dirty="0">
                <a:latin typeface="+mj-lt"/>
              </a:rPr>
              <a:t>Chemotaxis protein CheV (EC 2.7.3.-)                                             </a:t>
            </a:r>
          </a:p>
          <a:p>
            <a:r>
              <a:rPr lang="mr-IN" sz="700" dirty="0">
                <a:latin typeface="+mj-lt"/>
              </a:rPr>
              <a:t>Chemotaxis protein methyltransferase CheR (EC 2.1.1.80)                          </a:t>
            </a:r>
          </a:p>
          <a:p>
            <a:r>
              <a:rPr lang="mr-IN" sz="700" dirty="0">
                <a:latin typeface="+mj-lt"/>
              </a:rPr>
              <a:t>Chemotaxis response regulator …-glutamate methylesterase CheB (EC 3.1.1.61)</a:t>
            </a:r>
          </a:p>
          <a:p>
            <a:r>
              <a:rPr lang="mr-IN" sz="700" dirty="0">
                <a:latin typeface="+mj-lt"/>
              </a:rPr>
              <a:t>Flagellar basal-body rod protein FlgB                                            </a:t>
            </a:r>
          </a:p>
          <a:p>
            <a:r>
              <a:rPr lang="mr-IN" sz="700" dirty="0">
                <a:latin typeface="+mj-lt"/>
              </a:rPr>
              <a:t>Flagellar basal-body rod protein FlgC                                            </a:t>
            </a:r>
          </a:p>
          <a:p>
            <a:r>
              <a:rPr lang="mr-IN" sz="700" dirty="0">
                <a:latin typeface="+mj-lt"/>
              </a:rPr>
              <a:t>Flagellar basal-body rod protein FlgF                                            </a:t>
            </a:r>
          </a:p>
          <a:p>
            <a:r>
              <a:rPr lang="mr-IN" sz="700" dirty="0">
                <a:latin typeface="+mj-lt"/>
              </a:rPr>
              <a:t>Flagellar basal-body rod protein FlgG                                            </a:t>
            </a:r>
          </a:p>
          <a:p>
            <a:r>
              <a:rPr lang="mr-IN" sz="700" dirty="0">
                <a:latin typeface="+mj-lt"/>
              </a:rPr>
              <a:t>Flagellar biosynthesis protein FliS                                              </a:t>
            </a:r>
          </a:p>
          <a:p>
            <a:r>
              <a:rPr lang="mr-IN" sz="700" dirty="0">
                <a:latin typeface="+mj-lt"/>
              </a:rPr>
              <a:t>Flagellar hook protein FlgE                                                      </a:t>
            </a:r>
          </a:p>
          <a:p>
            <a:r>
              <a:rPr lang="mr-IN" sz="700" dirty="0">
                <a:latin typeface="+mj-lt"/>
              </a:rPr>
              <a:t>Flagellar hook-associated protein FlgK                                           </a:t>
            </a:r>
          </a:p>
          <a:p>
            <a:r>
              <a:rPr lang="mr-IN" sz="700" dirty="0">
                <a:latin typeface="+mj-lt"/>
              </a:rPr>
              <a:t>Flagellar motor rotation protein MotA                                            </a:t>
            </a:r>
          </a:p>
          <a:p>
            <a:r>
              <a:rPr lang="mr-IN" sz="700" dirty="0">
                <a:latin typeface="+mj-lt"/>
              </a:rPr>
              <a:t>Flagellar motor rotation protein MotB                                            </a:t>
            </a:r>
          </a:p>
          <a:p>
            <a:r>
              <a:rPr lang="mr-IN" sz="700" dirty="0">
                <a:latin typeface="+mj-lt"/>
              </a:rPr>
              <a:t>Flagellar motor switch protein FliG                                              </a:t>
            </a:r>
          </a:p>
          <a:p>
            <a:r>
              <a:rPr lang="mr-IN" sz="700" dirty="0">
                <a:latin typeface="+mj-lt"/>
              </a:rPr>
              <a:t>Flagellar motor switch protein FliM                                              </a:t>
            </a:r>
          </a:p>
          <a:p>
            <a:r>
              <a:rPr lang="mr-IN" sz="700" dirty="0">
                <a:latin typeface="+mj-lt"/>
              </a:rPr>
              <a:t>Flagellar motor switch protein FliN                                              </a:t>
            </a:r>
          </a:p>
          <a:p>
            <a:r>
              <a:rPr lang="mr-IN" sz="700" dirty="0">
                <a:latin typeface="+mj-lt"/>
              </a:rPr>
              <a:t>Flagellar protein FliJ                                                           </a:t>
            </a:r>
          </a:p>
          <a:p>
            <a:r>
              <a:rPr lang="mr-IN" sz="700" dirty="0">
                <a:latin typeface="+mj-lt"/>
              </a:rPr>
              <a:t>Flagellin protein FlaB                                                           </a:t>
            </a:r>
          </a:p>
          <a:p>
            <a:r>
              <a:rPr lang="mr-IN" sz="700" dirty="0">
                <a:latin typeface="+mj-lt"/>
              </a:rPr>
              <a:t>Glucosamine-1-phosphate N-acetyltransferase (EC 2.3.1.157)                       </a:t>
            </a:r>
          </a:p>
          <a:p>
            <a:r>
              <a:rPr lang="mr-IN" sz="700" dirty="0">
                <a:latin typeface="+mj-lt"/>
              </a:rPr>
              <a:t>GTP-sensing transcriptional pleiotropic repressor codY                           </a:t>
            </a:r>
          </a:p>
          <a:p>
            <a:r>
              <a:rPr lang="mr-IN" sz="700" dirty="0">
                <a:latin typeface="+mj-lt"/>
              </a:rPr>
              <a:t>Iron-sulfur cluster assembly scaffold protein IscU                               </a:t>
            </a:r>
          </a:p>
          <a:p>
            <a:r>
              <a:rPr lang="mr-IN" sz="700" dirty="0">
                <a:latin typeface="+mj-lt"/>
              </a:rPr>
              <a:t>Negative regulator of flagellin synthesis                                        </a:t>
            </a:r>
          </a:p>
          <a:p>
            <a:r>
              <a:rPr lang="mr-IN" sz="700" dirty="0">
                <a:latin typeface="+mj-lt"/>
              </a:rPr>
              <a:t>Ornithine carbamoyltransferase (EC 2.1.3.3)                                      </a:t>
            </a:r>
            <a:r>
              <a:rPr lang="mr-IN" sz="700" dirty="0" smtClean="0">
                <a:latin typeface="+mj-lt"/>
              </a:rPr>
              <a:t>Positive </a:t>
            </a:r>
            <a:r>
              <a:rPr lang="mr-IN" sz="700" dirty="0">
                <a:latin typeface="+mj-lt"/>
              </a:rPr>
              <a:t>regulator of CheA protein activity (CheW)                               </a:t>
            </a:r>
          </a:p>
          <a:p>
            <a:r>
              <a:rPr lang="mr-IN" sz="700" dirty="0">
                <a:latin typeface="+mj-lt"/>
              </a:rPr>
              <a:t>Protein export cytoplasm protein SecA ATPase RNA helicase (TC 3.A.5.1.1)         </a:t>
            </a:r>
          </a:p>
          <a:p>
            <a:r>
              <a:rPr lang="mr-IN" sz="700" dirty="0">
                <a:latin typeface="+mj-lt"/>
              </a:rPr>
              <a:t>Pyridoxine biosynthesis glutamine amidotransferase, synthase (EC 2.4.2.-)</a:t>
            </a:r>
          </a:p>
          <a:p>
            <a:r>
              <a:rPr lang="mr-IN" sz="700" dirty="0">
                <a:latin typeface="+mj-lt"/>
              </a:rPr>
              <a:t>Pyrophosphate-energized proton pump (EC 3.6.1.1)                                 </a:t>
            </a:r>
          </a:p>
          <a:p>
            <a:r>
              <a:rPr lang="mr-IN" sz="700" dirty="0">
                <a:latin typeface="+mj-lt"/>
              </a:rPr>
              <a:t>Serine phosphatase RsbU, regulator of sigma subunit                              </a:t>
            </a:r>
          </a:p>
          <a:p>
            <a:r>
              <a:rPr lang="mr-IN" sz="700" dirty="0">
                <a:latin typeface="+mj-lt"/>
              </a:rPr>
              <a:t>Serine-protein kinase rsbW (EC 2.7.11.1)                                         </a:t>
            </a:r>
          </a:p>
          <a:p>
            <a:r>
              <a:rPr lang="mr-IN" sz="700" dirty="0">
                <a:latin typeface="+mj-lt"/>
              </a:rPr>
              <a:t>Signal transduction histidine kinase CheA (EC 2.7.3.-)                           </a:t>
            </a:r>
          </a:p>
          <a:p>
            <a:r>
              <a:rPr lang="mr-IN" sz="700" dirty="0">
                <a:latin typeface="+mj-lt"/>
              </a:rPr>
              <a:t>spore peptidoglycan hydrolase (N-acetylglucosaminidase) (EC 3.2.1.-)             </a:t>
            </a:r>
          </a:p>
          <a:p>
            <a:r>
              <a:rPr lang="mr-IN" sz="700" dirty="0">
                <a:latin typeface="+mj-lt"/>
              </a:rPr>
              <a:t>Substrate-specific component ThiT of thiamin ECF transporter                     </a:t>
            </a:r>
          </a:p>
          <a:p>
            <a:r>
              <a:rPr lang="mr-IN" sz="700" dirty="0">
                <a:latin typeface="+mj-lt"/>
              </a:rPr>
              <a:t>Thiol peroxidase, Tpx-type (EC 1.11.1.15) </a:t>
            </a:r>
          </a:p>
        </p:txBody>
      </p:sp>
      <p:sp>
        <p:nvSpPr>
          <p:cNvPr id="10" name="Oval 9"/>
          <p:cNvSpPr/>
          <p:nvPr/>
        </p:nvSpPr>
        <p:spPr>
          <a:xfrm rot="19560000">
            <a:off x="1911549" y="3087437"/>
            <a:ext cx="705605" cy="2424432"/>
          </a:xfrm>
          <a:prstGeom prst="ellipse">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Rectangle 3"/>
          <p:cNvSpPr/>
          <p:nvPr/>
        </p:nvSpPr>
        <p:spPr>
          <a:xfrm>
            <a:off x="2155303" y="5733974"/>
            <a:ext cx="2168132" cy="392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rot="5400000">
            <a:off x="-702292" y="3229534"/>
            <a:ext cx="2168132" cy="392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3" name="TextBox 12"/>
          <p:cNvSpPr txBox="1"/>
          <p:nvPr/>
        </p:nvSpPr>
        <p:spPr>
          <a:xfrm>
            <a:off x="2537797" y="5669320"/>
            <a:ext cx="1172805" cy="369332"/>
          </a:xfrm>
          <a:prstGeom prst="rect">
            <a:avLst/>
          </a:prstGeom>
          <a:noFill/>
        </p:spPr>
        <p:txBody>
          <a:bodyPr wrap="none" rtlCol="0">
            <a:spAutoFit/>
          </a:bodyPr>
          <a:lstStyle/>
          <a:p>
            <a:r>
              <a:rPr lang="en-US" dirty="0" smtClean="0"/>
              <a:t>Dispersion</a:t>
            </a:r>
            <a:endParaRPr lang="en-US" dirty="0"/>
          </a:p>
        </p:txBody>
      </p:sp>
      <p:sp>
        <p:nvSpPr>
          <p:cNvPr id="14" name="TextBox 13"/>
          <p:cNvSpPr txBox="1"/>
          <p:nvPr/>
        </p:nvSpPr>
        <p:spPr>
          <a:xfrm rot="16200000">
            <a:off x="-125032" y="3197122"/>
            <a:ext cx="1164464" cy="369332"/>
          </a:xfrm>
          <a:prstGeom prst="rect">
            <a:avLst/>
          </a:prstGeom>
          <a:noFill/>
        </p:spPr>
        <p:txBody>
          <a:bodyPr wrap="none" rtlCol="0">
            <a:spAutoFit/>
          </a:bodyPr>
          <a:lstStyle/>
          <a:p>
            <a:r>
              <a:rPr lang="en-US" dirty="0" smtClean="0"/>
              <a:t>Difference</a:t>
            </a:r>
            <a:endParaRPr lang="en-US" dirty="0"/>
          </a:p>
        </p:txBody>
      </p:sp>
    </p:spTree>
    <p:extLst>
      <p:ext uri="{BB962C8B-B14F-4D97-AF65-F5344CB8AC3E}">
        <p14:creationId xmlns:p14="http://schemas.microsoft.com/office/powerpoint/2010/main" val="49634361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1</a:t>
            </a:r>
            <a:endParaRPr lang="en-US" dirty="0"/>
          </a:p>
        </p:txBody>
      </p:sp>
      <p:sp>
        <p:nvSpPr>
          <p:cNvPr id="5" name="Footer Placeholder 4"/>
          <p:cNvSpPr>
            <a:spLocks noGrp="1"/>
          </p:cNvSpPr>
          <p:nvPr>
            <p:ph type="ftr" sz="quarter" idx="11"/>
          </p:nvPr>
        </p:nvSpPr>
        <p:spPr/>
        <p:txBody>
          <a:bodyPr/>
          <a:lstStyle/>
          <a:p>
            <a:r>
              <a:rPr lang="en-US" smtClean="0"/>
              <a:t>Supply Side KGK</a:t>
            </a:r>
            <a:endParaRPr lang="en-US"/>
          </a:p>
        </p:txBody>
      </p:sp>
      <p:pic>
        <p:nvPicPr>
          <p:cNvPr id="8" name="Content Placeholder 7" descr="fig2_barplot_heatmap.pdf"/>
          <p:cNvPicPr>
            <a:picLocks noGrp="1" noChangeAspect="1"/>
          </p:cNvPicPr>
          <p:nvPr>
            <p:ph idx="1"/>
          </p:nvPr>
        </p:nvPicPr>
        <p:blipFill>
          <a:blip r:embed="rId2">
            <a:extLst>
              <a:ext uri="{28A0092B-C50C-407E-A947-70E740481C1C}">
                <a14:useLocalDpi xmlns:a14="http://schemas.microsoft.com/office/drawing/2010/main" val="0"/>
              </a:ext>
            </a:extLst>
          </a:blip>
          <a:srcRect t="-2221" b="-2221"/>
          <a:stretch>
            <a:fillRect/>
          </a:stretch>
        </p:blipFill>
        <p:spPr/>
      </p:pic>
      <p:sp>
        <p:nvSpPr>
          <p:cNvPr id="9" name="Rectangle 8"/>
          <p:cNvSpPr/>
          <p:nvPr/>
        </p:nvSpPr>
        <p:spPr>
          <a:xfrm>
            <a:off x="6449234" y="6006508"/>
            <a:ext cx="2009021" cy="400110"/>
          </a:xfrm>
          <a:prstGeom prst="rect">
            <a:avLst/>
          </a:prstGeom>
        </p:spPr>
        <p:txBody>
          <a:bodyPr wrap="none">
            <a:spAutoFit/>
          </a:bodyPr>
          <a:lstStyle/>
          <a:p>
            <a:pPr algn="r"/>
            <a:r>
              <a:rPr lang="en-US" sz="1000" dirty="0" err="1" smtClean="0">
                <a:solidFill>
                  <a:schemeClr val="bg1">
                    <a:lumMod val="75000"/>
                  </a:schemeClr>
                </a:solidFill>
              </a:rPr>
              <a:t>Macklaim</a:t>
            </a:r>
            <a:r>
              <a:rPr lang="en-US" sz="1000" dirty="0" smtClean="0">
                <a:solidFill>
                  <a:schemeClr val="bg1">
                    <a:lumMod val="75000"/>
                  </a:schemeClr>
                </a:solidFill>
              </a:rPr>
              <a:t>, Macmillan unpublished</a:t>
            </a:r>
          </a:p>
          <a:p>
            <a:pPr algn="r"/>
            <a:r>
              <a:rPr lang="en-US" sz="1000" dirty="0" smtClean="0">
                <a:solidFill>
                  <a:schemeClr val="bg1">
                    <a:lumMod val="75000"/>
                  </a:schemeClr>
                </a:solidFill>
              </a:rPr>
              <a:t>Macmillan Sic Rep 2015</a:t>
            </a:r>
            <a:endParaRPr lang="en-US" sz="1000" dirty="0"/>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683887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latin typeface="Perpetua" charset="0"/>
                <a:ea typeface="Perpetua" charset="0"/>
                <a:cs typeface="Perpetua" charset="0"/>
              </a:rPr>
              <a:t>Hypothesis: </a:t>
            </a:r>
            <a:r>
              <a:rPr lang="en-US" dirty="0" smtClean="0">
                <a:latin typeface="Perpetua" charset="0"/>
                <a:ea typeface="Perpetua" charset="0"/>
                <a:cs typeface="Perpetua" charset="0"/>
              </a:rPr>
              <a:t>GR1</a:t>
            </a:r>
            <a:r>
              <a:rPr lang="en-US" dirty="0">
                <a:latin typeface="Perpetua" charset="0"/>
                <a:ea typeface="Perpetua" charset="0"/>
                <a:cs typeface="Perpetua" charset="0"/>
              </a:rPr>
              <a:t>, RC14 would </a:t>
            </a:r>
            <a:r>
              <a:rPr lang="en-US" dirty="0" smtClean="0">
                <a:latin typeface="Perpetua" charset="0"/>
                <a:ea typeface="Perpetua" charset="0"/>
                <a:cs typeface="Perpetua" charset="0"/>
              </a:rPr>
              <a:t>colonize</a:t>
            </a:r>
            <a:endParaRPr lang="en-US" dirty="0"/>
          </a:p>
        </p:txBody>
      </p:sp>
      <p:pic>
        <p:nvPicPr>
          <p:cNvPr id="7" name="Content Placeholder 6"/>
          <p:cNvPicPr>
            <a:picLocks noGrp="1" noChangeAspect="1"/>
          </p:cNvPicPr>
          <p:nvPr>
            <p:ph sz="quarter" idx="1"/>
          </p:nvPr>
        </p:nvPicPr>
        <p:blipFill>
          <a:blip r:embed="rId2">
            <a:alphaModFix amt="50000"/>
          </a:blip>
          <a:srcRect t="-28951" b="-28951"/>
          <a:stretch>
            <a:fillRect/>
          </a:stretch>
        </p:blipFill>
        <p:spPr>
          <a:xfrm>
            <a:off x="314074" y="983129"/>
            <a:ext cx="5788106" cy="3394102"/>
          </a:xfrm>
        </p:spPr>
      </p:pic>
      <p:sp>
        <p:nvSpPr>
          <p:cNvPr id="8" name="TextBox 7"/>
          <p:cNvSpPr txBox="1"/>
          <p:nvPr/>
        </p:nvSpPr>
        <p:spPr>
          <a:xfrm>
            <a:off x="3148211" y="3947776"/>
            <a:ext cx="5647863" cy="1446550"/>
          </a:xfrm>
          <a:prstGeom prst="rect">
            <a:avLst/>
          </a:prstGeom>
          <a:noFill/>
        </p:spPr>
        <p:txBody>
          <a:bodyPr wrap="square" rtlCol="0">
            <a:spAutoFit/>
          </a:bodyPr>
          <a:lstStyle/>
          <a:p>
            <a:pPr marL="342900" indent="-342900">
              <a:buFont typeface="Arial" charset="0"/>
              <a:buChar char="•"/>
            </a:pPr>
            <a:r>
              <a:rPr lang="en-US" sz="2200" dirty="0" smtClean="0">
                <a:latin typeface="Perpetua" charset="0"/>
                <a:ea typeface="Perpetua" charset="0"/>
                <a:cs typeface="Perpetua" charset="0"/>
              </a:rPr>
              <a:t>62 women with BV in two treatment arms</a:t>
            </a:r>
          </a:p>
          <a:p>
            <a:pPr marL="342900" indent="-342900">
              <a:buFont typeface="Arial" charset="0"/>
              <a:buChar char="•"/>
            </a:pPr>
            <a:r>
              <a:rPr lang="en-US" sz="2200" dirty="0" smtClean="0">
                <a:latin typeface="Perpetua" charset="0"/>
                <a:ea typeface="Perpetua" charset="0"/>
                <a:cs typeface="Perpetua" charset="0"/>
              </a:rPr>
              <a:t> Standard therapy: </a:t>
            </a:r>
            <a:r>
              <a:rPr lang="en-US" sz="2200" dirty="0" err="1" smtClean="0">
                <a:latin typeface="Perpetua" charset="0"/>
                <a:ea typeface="Perpetua" charset="0"/>
                <a:cs typeface="Perpetua" charset="0"/>
              </a:rPr>
              <a:t>tinidazole</a:t>
            </a:r>
            <a:r>
              <a:rPr lang="en-US" sz="2200" dirty="0" smtClean="0">
                <a:latin typeface="Perpetua" charset="0"/>
                <a:ea typeface="Perpetua" charset="0"/>
                <a:cs typeface="Perpetua" charset="0"/>
              </a:rPr>
              <a:t> + placebo</a:t>
            </a:r>
          </a:p>
          <a:p>
            <a:pPr marL="342900" indent="-342900">
              <a:buFont typeface="Arial" charset="0"/>
              <a:buChar char="•"/>
            </a:pPr>
            <a:r>
              <a:rPr lang="en-US" sz="2200" dirty="0" smtClean="0">
                <a:latin typeface="Perpetua" charset="0"/>
                <a:ea typeface="Perpetua" charset="0"/>
                <a:cs typeface="Perpetua" charset="0"/>
              </a:rPr>
              <a:t>Probiotic therapy: </a:t>
            </a:r>
            <a:r>
              <a:rPr lang="en-US" sz="2200" dirty="0" err="1" smtClean="0">
                <a:latin typeface="Perpetua" charset="0"/>
                <a:ea typeface="Perpetua" charset="0"/>
                <a:cs typeface="Perpetua" charset="0"/>
              </a:rPr>
              <a:t>tinidazole</a:t>
            </a:r>
            <a:r>
              <a:rPr lang="en-US" sz="2200" dirty="0" smtClean="0">
                <a:latin typeface="Perpetua" charset="0"/>
                <a:ea typeface="Perpetua" charset="0"/>
                <a:cs typeface="Perpetua" charset="0"/>
              </a:rPr>
              <a:t> + </a:t>
            </a:r>
            <a:r>
              <a:rPr lang="en-US" sz="2200" i="1" dirty="0" smtClean="0">
                <a:latin typeface="Perpetua" charset="0"/>
                <a:ea typeface="Perpetua" charset="0"/>
                <a:cs typeface="Perpetua" charset="0"/>
              </a:rPr>
              <a:t>L. </a:t>
            </a:r>
            <a:r>
              <a:rPr lang="en-US" sz="2200" i="1" dirty="0" err="1" smtClean="0">
                <a:latin typeface="Perpetua" charset="0"/>
                <a:ea typeface="Perpetua" charset="0"/>
                <a:cs typeface="Perpetua" charset="0"/>
              </a:rPr>
              <a:t>rhamnosus</a:t>
            </a:r>
            <a:r>
              <a:rPr lang="en-US" sz="2200" dirty="0" smtClean="0">
                <a:latin typeface="Perpetua" charset="0"/>
                <a:ea typeface="Perpetua" charset="0"/>
                <a:cs typeface="Perpetua" charset="0"/>
              </a:rPr>
              <a:t> GR1</a:t>
            </a:r>
            <a:r>
              <a:rPr lang="en-US" sz="2200" i="1" dirty="0" smtClean="0">
                <a:latin typeface="Perpetua" charset="0"/>
                <a:ea typeface="Perpetua" charset="0"/>
                <a:cs typeface="Perpetua" charset="0"/>
              </a:rPr>
              <a:t>, L. </a:t>
            </a:r>
            <a:r>
              <a:rPr lang="en-US" sz="2200" i="1" dirty="0" err="1" smtClean="0">
                <a:latin typeface="Perpetua" charset="0"/>
                <a:ea typeface="Perpetua" charset="0"/>
                <a:cs typeface="Perpetua" charset="0"/>
              </a:rPr>
              <a:t>reuteri</a:t>
            </a:r>
            <a:r>
              <a:rPr lang="en-US" sz="2200" i="1" dirty="0" smtClean="0">
                <a:latin typeface="Perpetua" charset="0"/>
                <a:ea typeface="Perpetua" charset="0"/>
                <a:cs typeface="Perpetua" charset="0"/>
              </a:rPr>
              <a:t> </a:t>
            </a:r>
            <a:r>
              <a:rPr lang="en-US" sz="2200" dirty="0" smtClean="0">
                <a:latin typeface="Perpetua" charset="0"/>
                <a:ea typeface="Perpetua" charset="0"/>
                <a:cs typeface="Perpetua" charset="0"/>
              </a:rPr>
              <a:t>RC14</a:t>
            </a:r>
            <a:endParaRPr lang="en-US" sz="2200" dirty="0">
              <a:solidFill>
                <a:srgbClr val="7F7F7F"/>
              </a:solidFill>
              <a:latin typeface="Perpetua" charset="0"/>
              <a:ea typeface="Perpetua" charset="0"/>
              <a:cs typeface="Perpetua" charset="0"/>
            </a:endParaRPr>
          </a:p>
        </p:txBody>
      </p:sp>
      <p:sp>
        <p:nvSpPr>
          <p:cNvPr id="3" name="Footer Placeholder 2"/>
          <p:cNvSpPr>
            <a:spLocks noGrp="1"/>
          </p:cNvSpPr>
          <p:nvPr>
            <p:ph type="ftr" sz="quarter" idx="11"/>
          </p:nvPr>
        </p:nvSpPr>
        <p:spPr/>
        <p:txBody>
          <a:bodyPr/>
          <a:lstStyle/>
          <a:p>
            <a:pPr>
              <a:defRPr/>
            </a:pPr>
            <a:r>
              <a:rPr lang="en-US" smtClean="0"/>
              <a:t>Supply Side KGK</a:t>
            </a:r>
            <a:endParaRPr lang="en-US" dirty="0"/>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57743804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The system becomes ‘health</a:t>
            </a:r>
            <a:r>
              <a:rPr lang="en-US" dirty="0" smtClean="0"/>
              <a:t>ier</a:t>
            </a:r>
            <a:r>
              <a:rPr lang="en-US" b="1" dirty="0" smtClean="0"/>
              <a:t>’ after probiotic</a:t>
            </a:r>
            <a:endParaRPr lang="en-US" b="1" dirty="0"/>
          </a:p>
        </p:txBody>
      </p:sp>
      <p:sp>
        <p:nvSpPr>
          <p:cNvPr id="4" name="Footer Placeholder 3"/>
          <p:cNvSpPr>
            <a:spLocks noGrp="1"/>
          </p:cNvSpPr>
          <p:nvPr>
            <p:ph type="ftr" sz="quarter" idx="11"/>
          </p:nvPr>
        </p:nvSpPr>
        <p:spPr/>
        <p:txBody>
          <a:bodyPr/>
          <a:lstStyle/>
          <a:p>
            <a:pPr>
              <a:defRPr/>
            </a:pPr>
            <a:r>
              <a:rPr lang="en-US" smtClean="0"/>
              <a:t>Supply Side KGK</a:t>
            </a:r>
            <a:endParaRPr lang="en-US" dirty="0"/>
          </a:p>
        </p:txBody>
      </p:sp>
      <p:pic>
        <p:nvPicPr>
          <p:cNvPr id="6" name="Content Placeholder 5"/>
          <p:cNvPicPr>
            <a:picLocks noGrp="1" noChangeAspect="1"/>
          </p:cNvPicPr>
          <p:nvPr>
            <p:ph idx="1"/>
          </p:nvPr>
        </p:nvPicPr>
        <p:blipFill rotWithShape="1">
          <a:blip r:embed="rId2"/>
          <a:srcRect l="48850" t="-3627" b="-3627"/>
          <a:stretch/>
        </p:blipFill>
        <p:spPr>
          <a:xfrm>
            <a:off x="4477384" y="931334"/>
            <a:ext cx="4209415" cy="5194830"/>
          </a:xfrm>
        </p:spPr>
      </p:pic>
      <p:sp>
        <p:nvSpPr>
          <p:cNvPr id="8" name="TextBox 7"/>
          <p:cNvSpPr txBox="1"/>
          <p:nvPr/>
        </p:nvSpPr>
        <p:spPr>
          <a:xfrm>
            <a:off x="457200" y="1880591"/>
            <a:ext cx="4112093" cy="2677656"/>
          </a:xfrm>
          <a:prstGeom prst="rect">
            <a:avLst/>
          </a:prstGeom>
          <a:noFill/>
        </p:spPr>
        <p:txBody>
          <a:bodyPr wrap="square" rtlCol="0">
            <a:spAutoFit/>
          </a:bodyPr>
          <a:lstStyle/>
          <a:p>
            <a:r>
              <a:rPr lang="en-US" sz="2400" dirty="0" smtClean="0"/>
              <a:t>Pretreatment not different from SOC</a:t>
            </a:r>
          </a:p>
          <a:p>
            <a:endParaRPr lang="en-US" sz="2400" dirty="0"/>
          </a:p>
          <a:p>
            <a:r>
              <a:rPr lang="en-US" sz="2400" dirty="0" smtClean="0"/>
              <a:t>Probiotic induces large shift</a:t>
            </a:r>
          </a:p>
          <a:p>
            <a:endParaRPr lang="en-US" sz="2400" dirty="0"/>
          </a:p>
          <a:p>
            <a:r>
              <a:rPr lang="en-US" sz="2400" dirty="0" smtClean="0"/>
              <a:t>Probiotic shifts towards ‘health’</a:t>
            </a:r>
            <a:endParaRPr lang="en-US" sz="2400" dirty="0"/>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5146424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The ecosystem changes with BV treatment</a:t>
            </a:r>
            <a:endParaRPr lang="en-US" b="1" dirty="0"/>
          </a:p>
        </p:txBody>
      </p:sp>
      <p:pic>
        <p:nvPicPr>
          <p:cNvPr id="11" name="Content Placeholder 10"/>
          <p:cNvPicPr>
            <a:picLocks noGrp="1" noChangeAspect="1"/>
          </p:cNvPicPr>
          <p:nvPr>
            <p:ph sz="quarter" idx="1"/>
          </p:nvPr>
        </p:nvPicPr>
        <p:blipFill rotWithShape="1">
          <a:blip r:embed="rId2"/>
          <a:srcRect t="-2217" r="37868" b="-2217"/>
          <a:stretch/>
        </p:blipFill>
        <p:spPr>
          <a:xfrm>
            <a:off x="1956209" y="983129"/>
            <a:ext cx="5228133" cy="4934239"/>
          </a:xfrm>
        </p:spPr>
      </p:pic>
      <p:sp>
        <p:nvSpPr>
          <p:cNvPr id="3" name="TextBox 2"/>
          <p:cNvSpPr txBox="1"/>
          <p:nvPr/>
        </p:nvSpPr>
        <p:spPr>
          <a:xfrm>
            <a:off x="486419" y="690741"/>
            <a:ext cx="3031599" cy="584776"/>
          </a:xfrm>
          <a:prstGeom prst="rect">
            <a:avLst/>
          </a:prstGeom>
          <a:noFill/>
        </p:spPr>
        <p:txBody>
          <a:bodyPr wrap="none" rtlCol="0">
            <a:spAutoFit/>
          </a:bodyPr>
          <a:lstStyle/>
          <a:p>
            <a:r>
              <a:rPr lang="en-US" sz="3200" b="1" dirty="0" smtClean="0">
                <a:latin typeface="Perpetua" charset="0"/>
                <a:ea typeface="Perpetua" charset="0"/>
                <a:cs typeface="Perpetua" charset="0"/>
              </a:rPr>
              <a:t>Effect is indirect</a:t>
            </a:r>
          </a:p>
        </p:txBody>
      </p:sp>
      <p:sp>
        <p:nvSpPr>
          <p:cNvPr id="4" name="Footer Placeholder 3"/>
          <p:cNvSpPr>
            <a:spLocks noGrp="1"/>
          </p:cNvSpPr>
          <p:nvPr>
            <p:ph type="ftr" sz="quarter" idx="11"/>
          </p:nvPr>
        </p:nvSpPr>
        <p:spPr/>
        <p:txBody>
          <a:bodyPr/>
          <a:lstStyle/>
          <a:p>
            <a:pPr>
              <a:defRPr/>
            </a:pPr>
            <a:r>
              <a:rPr lang="en-US" smtClean="0"/>
              <a:t>Supply Side KGK</a:t>
            </a:r>
            <a:endParaRPr lang="en-US" dirty="0"/>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7315859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magic bacterium in BV</a:t>
            </a:r>
            <a:endParaRPr lang="en-US" dirty="0"/>
          </a:p>
        </p:txBody>
      </p:sp>
      <p:pic>
        <p:nvPicPr>
          <p:cNvPr id="7" name="Content Placeholder 6"/>
          <p:cNvPicPr>
            <a:picLocks noGrp="1" noChangeAspect="1"/>
          </p:cNvPicPr>
          <p:nvPr>
            <p:ph sz="quarter" idx="1"/>
          </p:nvPr>
        </p:nvPicPr>
        <p:blipFill>
          <a:blip r:embed="rId2">
            <a:alphaModFix amt="44000"/>
          </a:blip>
          <a:srcRect t="-28951" b="-28951"/>
          <a:stretch>
            <a:fillRect/>
          </a:stretch>
        </p:blipFill>
        <p:spPr>
          <a:xfrm>
            <a:off x="314074" y="983129"/>
            <a:ext cx="5788106" cy="3394102"/>
          </a:xfrm>
        </p:spPr>
      </p:pic>
      <p:sp>
        <p:nvSpPr>
          <p:cNvPr id="8" name="TextBox 7"/>
          <p:cNvSpPr txBox="1"/>
          <p:nvPr/>
        </p:nvSpPr>
        <p:spPr>
          <a:xfrm>
            <a:off x="3148211" y="3947776"/>
            <a:ext cx="5647863" cy="1446550"/>
          </a:xfrm>
          <a:prstGeom prst="rect">
            <a:avLst/>
          </a:prstGeom>
          <a:noFill/>
        </p:spPr>
        <p:txBody>
          <a:bodyPr wrap="square" rtlCol="0">
            <a:spAutoFit/>
          </a:bodyPr>
          <a:lstStyle/>
          <a:p>
            <a:pPr marL="342900" indent="-342900">
              <a:buFont typeface="Arial" charset="0"/>
              <a:buChar char="•"/>
            </a:pPr>
            <a:r>
              <a:rPr lang="en-US" sz="2200" dirty="0" smtClean="0">
                <a:latin typeface="Perpetua" charset="0"/>
                <a:ea typeface="Perpetua" charset="0"/>
                <a:cs typeface="Perpetua" charset="0"/>
              </a:rPr>
              <a:t>62 women with BV in two treatment arms</a:t>
            </a:r>
          </a:p>
          <a:p>
            <a:pPr marL="342900" indent="-342900">
              <a:buFont typeface="Arial" charset="0"/>
              <a:buChar char="•"/>
            </a:pPr>
            <a:r>
              <a:rPr lang="en-US" sz="2200" dirty="0" smtClean="0">
                <a:latin typeface="Perpetua" charset="0"/>
                <a:ea typeface="Perpetua" charset="0"/>
                <a:cs typeface="Perpetua" charset="0"/>
              </a:rPr>
              <a:t> Standard therapy: </a:t>
            </a:r>
            <a:r>
              <a:rPr lang="en-US" sz="2200" dirty="0" err="1" smtClean="0">
                <a:latin typeface="Perpetua" charset="0"/>
                <a:ea typeface="Perpetua" charset="0"/>
                <a:cs typeface="Perpetua" charset="0"/>
              </a:rPr>
              <a:t>tinidazole</a:t>
            </a:r>
            <a:r>
              <a:rPr lang="en-US" sz="2200" dirty="0" smtClean="0">
                <a:latin typeface="Perpetua" charset="0"/>
                <a:ea typeface="Perpetua" charset="0"/>
                <a:cs typeface="Perpetua" charset="0"/>
              </a:rPr>
              <a:t> + placebo</a:t>
            </a:r>
          </a:p>
          <a:p>
            <a:pPr marL="342900" indent="-342900">
              <a:buFont typeface="Arial" charset="0"/>
              <a:buChar char="•"/>
            </a:pPr>
            <a:r>
              <a:rPr lang="en-US" sz="2200" dirty="0" smtClean="0">
                <a:latin typeface="Perpetua" charset="0"/>
                <a:ea typeface="Perpetua" charset="0"/>
                <a:cs typeface="Perpetua" charset="0"/>
              </a:rPr>
              <a:t>Probiotic therapy: </a:t>
            </a:r>
            <a:r>
              <a:rPr lang="en-US" sz="2200" dirty="0" err="1" smtClean="0">
                <a:latin typeface="Perpetua" charset="0"/>
                <a:ea typeface="Perpetua" charset="0"/>
                <a:cs typeface="Perpetua" charset="0"/>
              </a:rPr>
              <a:t>tinidazole</a:t>
            </a:r>
            <a:r>
              <a:rPr lang="en-US" sz="2200" dirty="0" smtClean="0">
                <a:latin typeface="Perpetua" charset="0"/>
                <a:ea typeface="Perpetua" charset="0"/>
                <a:cs typeface="Perpetua" charset="0"/>
              </a:rPr>
              <a:t> + </a:t>
            </a:r>
            <a:r>
              <a:rPr lang="en-US" sz="2200" i="1" dirty="0" smtClean="0">
                <a:latin typeface="Perpetua" charset="0"/>
                <a:ea typeface="Perpetua" charset="0"/>
                <a:cs typeface="Perpetua" charset="0"/>
              </a:rPr>
              <a:t>L. </a:t>
            </a:r>
            <a:r>
              <a:rPr lang="en-US" sz="2200" i="1" dirty="0" err="1" smtClean="0">
                <a:latin typeface="Perpetua" charset="0"/>
                <a:ea typeface="Perpetua" charset="0"/>
                <a:cs typeface="Perpetua" charset="0"/>
              </a:rPr>
              <a:t>rhamnosus</a:t>
            </a:r>
            <a:r>
              <a:rPr lang="en-US" sz="2200" dirty="0" smtClean="0">
                <a:latin typeface="Perpetua" charset="0"/>
                <a:ea typeface="Perpetua" charset="0"/>
                <a:cs typeface="Perpetua" charset="0"/>
              </a:rPr>
              <a:t> GR1</a:t>
            </a:r>
            <a:r>
              <a:rPr lang="en-US" sz="2200" i="1" dirty="0" smtClean="0">
                <a:latin typeface="Perpetua" charset="0"/>
                <a:ea typeface="Perpetua" charset="0"/>
                <a:cs typeface="Perpetua" charset="0"/>
              </a:rPr>
              <a:t>, L. </a:t>
            </a:r>
            <a:r>
              <a:rPr lang="en-US" sz="2200" i="1" dirty="0" err="1" smtClean="0">
                <a:latin typeface="Perpetua" charset="0"/>
                <a:ea typeface="Perpetua" charset="0"/>
                <a:cs typeface="Perpetua" charset="0"/>
              </a:rPr>
              <a:t>reuteri</a:t>
            </a:r>
            <a:r>
              <a:rPr lang="en-US" sz="2200" i="1" dirty="0" smtClean="0">
                <a:latin typeface="Perpetua" charset="0"/>
                <a:ea typeface="Perpetua" charset="0"/>
                <a:cs typeface="Perpetua" charset="0"/>
              </a:rPr>
              <a:t> </a:t>
            </a:r>
            <a:r>
              <a:rPr lang="en-US" sz="2200" dirty="0" smtClean="0">
                <a:latin typeface="Perpetua" charset="0"/>
                <a:ea typeface="Perpetua" charset="0"/>
                <a:cs typeface="Perpetua" charset="0"/>
              </a:rPr>
              <a:t>RC14</a:t>
            </a:r>
            <a:endParaRPr lang="en-US" sz="2200" dirty="0">
              <a:solidFill>
                <a:srgbClr val="7F7F7F"/>
              </a:solidFill>
              <a:latin typeface="Perpetua" charset="0"/>
              <a:ea typeface="Perpetua" charset="0"/>
              <a:cs typeface="Perpetua" charset="0"/>
            </a:endParaRPr>
          </a:p>
        </p:txBody>
      </p:sp>
      <p:sp>
        <p:nvSpPr>
          <p:cNvPr id="9" name="TextBox 8"/>
          <p:cNvSpPr txBox="1"/>
          <p:nvPr/>
        </p:nvSpPr>
        <p:spPr>
          <a:xfrm>
            <a:off x="4901630" y="1016803"/>
            <a:ext cx="3637533" cy="1323439"/>
          </a:xfrm>
          <a:prstGeom prst="rect">
            <a:avLst/>
          </a:prstGeom>
          <a:noFill/>
        </p:spPr>
        <p:txBody>
          <a:bodyPr wrap="square" rtlCol="0">
            <a:spAutoFit/>
          </a:bodyPr>
          <a:lstStyle/>
          <a:p>
            <a:pPr algn="ctr"/>
            <a:r>
              <a:rPr lang="en-US" sz="3200" b="1" dirty="0" smtClean="0">
                <a:latin typeface="Perpetua" charset="0"/>
                <a:ea typeface="Perpetua" charset="0"/>
                <a:cs typeface="Perpetua" charset="0"/>
              </a:rPr>
              <a:t>Result</a:t>
            </a:r>
          </a:p>
          <a:p>
            <a:r>
              <a:rPr lang="en-US" sz="2400" dirty="0" smtClean="0">
                <a:latin typeface="Perpetua" charset="0"/>
                <a:ea typeface="Perpetua" charset="0"/>
                <a:cs typeface="Perpetua" charset="0"/>
              </a:rPr>
              <a:t>GR1, RC14 did not colonize</a:t>
            </a:r>
          </a:p>
          <a:p>
            <a:r>
              <a:rPr lang="en-US" sz="2400" dirty="0" smtClean="0">
                <a:latin typeface="Perpetua" charset="0"/>
                <a:ea typeface="Perpetua" charset="0"/>
                <a:cs typeface="Perpetua" charset="0"/>
              </a:rPr>
              <a:t>The whole ecosystem changed</a:t>
            </a:r>
          </a:p>
        </p:txBody>
      </p:sp>
      <p:sp>
        <p:nvSpPr>
          <p:cNvPr id="3" name="Footer Placeholder 2"/>
          <p:cNvSpPr>
            <a:spLocks noGrp="1"/>
          </p:cNvSpPr>
          <p:nvPr>
            <p:ph type="ftr" sz="quarter" idx="11"/>
          </p:nvPr>
        </p:nvSpPr>
        <p:spPr/>
        <p:txBody>
          <a:bodyPr/>
          <a:lstStyle/>
          <a:p>
            <a:pPr>
              <a:defRPr/>
            </a:pPr>
            <a:r>
              <a:rPr lang="en-US" smtClean="0"/>
              <a:t>Supply Side KGK</a:t>
            </a:r>
            <a:endParaRPr lang="en-US" dirty="0"/>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2561560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to mechanism in the “meta-organism”</a:t>
            </a:r>
            <a:endParaRPr lang="en-US" dirty="0"/>
          </a:p>
        </p:txBody>
      </p:sp>
      <p:sp>
        <p:nvSpPr>
          <p:cNvPr id="4" name="Rounded Rectangle 25"/>
          <p:cNvSpPr>
            <a:spLocks noChangeArrowheads="1"/>
          </p:cNvSpPr>
          <p:nvPr/>
        </p:nvSpPr>
        <p:spPr bwMode="auto">
          <a:xfrm>
            <a:off x="3579813" y="1101785"/>
            <a:ext cx="2655887" cy="1754187"/>
          </a:xfrm>
          <a:prstGeom prst="roundRect">
            <a:avLst>
              <a:gd name="adj" fmla="val 12222"/>
            </a:avLst>
          </a:prstGeom>
          <a:solidFill>
            <a:srgbClr val="D34817">
              <a:alpha val="14902"/>
            </a:srgbClr>
          </a:solidFill>
          <a:ln w="19050">
            <a:solidFill>
              <a:srgbClr val="D34817"/>
            </a:solidFill>
            <a:round/>
            <a:headEnd/>
            <a:tailEnd/>
          </a:ln>
        </p:spPr>
        <p:txBody>
          <a:bodyPr lIns="91217" tIns="45609" rIns="91217" bIns="45609"/>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solidFill>
                <a:srgbClr val="000000"/>
              </a:solidFill>
              <a:latin typeface="Perpetua" charset="0"/>
            </a:endParaRPr>
          </a:p>
        </p:txBody>
      </p:sp>
      <p:grpSp>
        <p:nvGrpSpPr>
          <p:cNvPr id="6" name="Group 67"/>
          <p:cNvGrpSpPr>
            <a:grpSpLocks/>
          </p:cNvGrpSpPr>
          <p:nvPr/>
        </p:nvGrpSpPr>
        <p:grpSpPr bwMode="auto">
          <a:xfrm>
            <a:off x="1943100" y="5689660"/>
            <a:ext cx="6675438" cy="379412"/>
            <a:chOff x="2137248" y="5873208"/>
            <a:chExt cx="7342196" cy="430606"/>
          </a:xfrm>
        </p:grpSpPr>
        <p:sp>
          <p:nvSpPr>
            <p:cNvPr id="7" name="TextBox 16"/>
            <p:cNvSpPr txBox="1">
              <a:spLocks noChangeArrowheads="1"/>
            </p:cNvSpPr>
            <p:nvPr/>
          </p:nvSpPr>
          <p:spPr bwMode="auto">
            <a:xfrm>
              <a:off x="2137248" y="5873208"/>
              <a:ext cx="804174"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DNA</a:t>
              </a:r>
            </a:p>
          </p:txBody>
        </p:sp>
        <p:sp>
          <p:nvSpPr>
            <p:cNvPr id="8" name="TextBox 17"/>
            <p:cNvSpPr txBox="1">
              <a:spLocks noChangeArrowheads="1"/>
            </p:cNvSpPr>
            <p:nvPr/>
          </p:nvSpPr>
          <p:spPr bwMode="auto">
            <a:xfrm>
              <a:off x="3962872" y="5873214"/>
              <a:ext cx="959331"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mRNA</a:t>
              </a:r>
            </a:p>
          </p:txBody>
        </p:sp>
        <p:sp>
          <p:nvSpPr>
            <p:cNvPr id="9" name="TextBox 18"/>
            <p:cNvSpPr txBox="1">
              <a:spLocks noChangeArrowheads="1"/>
            </p:cNvSpPr>
            <p:nvPr/>
          </p:nvSpPr>
          <p:spPr bwMode="auto">
            <a:xfrm>
              <a:off x="6120285" y="5873210"/>
              <a:ext cx="1076057"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Proteins</a:t>
              </a:r>
            </a:p>
          </p:txBody>
        </p:sp>
        <p:sp>
          <p:nvSpPr>
            <p:cNvPr id="10" name="TextBox 19"/>
            <p:cNvSpPr txBox="1">
              <a:spLocks noChangeArrowheads="1"/>
            </p:cNvSpPr>
            <p:nvPr/>
          </p:nvSpPr>
          <p:spPr bwMode="auto">
            <a:xfrm>
              <a:off x="8058623" y="5873212"/>
              <a:ext cx="1420821"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Metabolites</a:t>
              </a:r>
            </a:p>
          </p:txBody>
        </p:sp>
      </p:grpSp>
      <p:grpSp>
        <p:nvGrpSpPr>
          <p:cNvPr id="11" name="Group 66"/>
          <p:cNvGrpSpPr>
            <a:grpSpLocks/>
          </p:cNvGrpSpPr>
          <p:nvPr/>
        </p:nvGrpSpPr>
        <p:grpSpPr bwMode="auto">
          <a:xfrm>
            <a:off x="1563688" y="3983094"/>
            <a:ext cx="7143750" cy="379692"/>
            <a:chOff x="1827436" y="3939614"/>
            <a:chExt cx="7857591" cy="430931"/>
          </a:xfrm>
        </p:grpSpPr>
        <p:sp>
          <p:nvSpPr>
            <p:cNvPr id="12" name="TextBox 15"/>
            <p:cNvSpPr txBox="1">
              <a:spLocks noChangeArrowheads="1"/>
            </p:cNvSpPr>
            <p:nvPr/>
          </p:nvSpPr>
          <p:spPr bwMode="auto">
            <a:xfrm>
              <a:off x="1827436" y="3939634"/>
              <a:ext cx="1695949" cy="43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err="1" smtClean="0">
                  <a:solidFill>
                    <a:srgbClr val="D34817"/>
                  </a:solidFill>
                  <a:latin typeface="Gill Sans MT" charset="0"/>
                </a:rPr>
                <a:t>Metagenomics</a:t>
              </a:r>
              <a:endParaRPr lang="en-US" altLang="en-US" sz="1800" dirty="0">
                <a:solidFill>
                  <a:srgbClr val="D34817"/>
                </a:solidFill>
                <a:latin typeface="Gill Sans MT" charset="0"/>
              </a:endParaRPr>
            </a:p>
          </p:txBody>
        </p:sp>
        <p:sp>
          <p:nvSpPr>
            <p:cNvPr id="13" name="TextBox 20"/>
            <p:cNvSpPr txBox="1">
              <a:spLocks noChangeArrowheads="1"/>
            </p:cNvSpPr>
            <p:nvPr/>
          </p:nvSpPr>
          <p:spPr bwMode="auto">
            <a:xfrm>
              <a:off x="3681462" y="3939622"/>
              <a:ext cx="2336026" cy="43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err="1" smtClean="0">
                  <a:solidFill>
                    <a:srgbClr val="D34817"/>
                  </a:solidFill>
                  <a:latin typeface="Gill Sans MT" charset="0"/>
                </a:rPr>
                <a:t>Metatranscriptomics</a:t>
              </a:r>
              <a:endParaRPr lang="en-US" altLang="en-US" sz="1800" dirty="0">
                <a:solidFill>
                  <a:srgbClr val="D34817"/>
                </a:solidFill>
                <a:latin typeface="Gill Sans MT" charset="0"/>
              </a:endParaRPr>
            </a:p>
          </p:txBody>
        </p:sp>
        <p:sp>
          <p:nvSpPr>
            <p:cNvPr id="14" name="TextBox 21"/>
            <p:cNvSpPr txBox="1">
              <a:spLocks noChangeArrowheads="1"/>
            </p:cNvSpPr>
            <p:nvPr/>
          </p:nvSpPr>
          <p:spPr bwMode="auto">
            <a:xfrm>
              <a:off x="6029376" y="3939619"/>
              <a:ext cx="1396197" cy="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rgbClr val="D34817"/>
                  </a:solidFill>
                  <a:latin typeface="Gill Sans MT" charset="0"/>
                </a:rPr>
                <a:t>Proteomics</a:t>
              </a:r>
            </a:p>
          </p:txBody>
        </p:sp>
        <p:sp>
          <p:nvSpPr>
            <p:cNvPr id="15" name="TextBox 22"/>
            <p:cNvSpPr txBox="1">
              <a:spLocks noChangeArrowheads="1"/>
            </p:cNvSpPr>
            <p:nvPr/>
          </p:nvSpPr>
          <p:spPr bwMode="auto">
            <a:xfrm>
              <a:off x="8023275" y="3939614"/>
              <a:ext cx="1661752" cy="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D34817"/>
                  </a:solidFill>
                  <a:latin typeface="Gill Sans MT" charset="0"/>
                </a:rPr>
                <a:t>Metabolomics</a:t>
              </a:r>
            </a:p>
          </p:txBody>
        </p:sp>
      </p:grpSp>
      <p:sp>
        <p:nvSpPr>
          <p:cNvPr id="16" name="Right Arrow 15"/>
          <p:cNvSpPr/>
          <p:nvPr/>
        </p:nvSpPr>
        <p:spPr>
          <a:xfrm>
            <a:off x="2884488" y="4795897"/>
            <a:ext cx="361950"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pic>
        <p:nvPicPr>
          <p:cNvPr id="17" name="Picture 25" descr="DNA_RNA.jpg"/>
          <p:cNvPicPr>
            <a:picLocks noChangeAspect="1"/>
          </p:cNvPicPr>
          <p:nvPr/>
        </p:nvPicPr>
        <p:blipFill>
          <a:blip r:embed="rId3">
            <a:extLst>
              <a:ext uri="{28A0092B-C50C-407E-A947-70E740481C1C}">
                <a14:useLocalDpi xmlns:a14="http://schemas.microsoft.com/office/drawing/2010/main" val="0"/>
              </a:ext>
            </a:extLst>
          </a:blip>
          <a:srcRect l="52463" t="43950" r="27724" b="16206"/>
          <a:stretch>
            <a:fillRect/>
          </a:stretch>
        </p:blipFill>
        <p:spPr bwMode="auto">
          <a:xfrm rot="5400000">
            <a:off x="3644106" y="4334729"/>
            <a:ext cx="523875"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6" descr="3pgk.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9063" y="4451410"/>
            <a:ext cx="12922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p:cNvGrpSpPr>
            <a:grpSpLocks/>
          </p:cNvGrpSpPr>
          <p:nvPr/>
        </p:nvGrpSpPr>
        <p:grpSpPr bwMode="auto">
          <a:xfrm>
            <a:off x="249238" y="4418072"/>
            <a:ext cx="2520950" cy="1439863"/>
            <a:chOff x="0" y="3581400"/>
            <a:chExt cx="4394200" cy="2069975"/>
          </a:xfrm>
        </p:grpSpPr>
        <p:pic>
          <p:nvPicPr>
            <p:cNvPr id="20" name="Picture 3" descr="screen-capture-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4648200"/>
              <a:ext cx="2514286" cy="100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886200"/>
              <a:ext cx="16510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p:nvPr/>
          </p:nvSpPr>
          <p:spPr>
            <a:xfrm>
              <a:off x="1544058" y="4772719"/>
              <a:ext cx="340356" cy="374284"/>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defTabSz="456085" fontAlgn="auto">
                <a:spcBef>
                  <a:spcPts val="0"/>
                </a:spcBef>
                <a:spcAft>
                  <a:spcPts val="0"/>
                </a:spcAft>
                <a:defRPr/>
              </a:pPr>
              <a:endParaRPr lang="en-US" dirty="0">
                <a:solidFill>
                  <a:srgbClr val="FFFFFF"/>
                </a:solidFill>
                <a:ea typeface="Arial" charset="0"/>
                <a:cs typeface="Arial" charset="0"/>
              </a:endParaRPr>
            </a:p>
          </p:txBody>
        </p:sp>
        <p:sp>
          <p:nvSpPr>
            <p:cNvPr id="23" name="Oval 22"/>
            <p:cNvSpPr/>
            <p:nvPr/>
          </p:nvSpPr>
          <p:spPr>
            <a:xfrm>
              <a:off x="2515319" y="3581400"/>
              <a:ext cx="1878881" cy="156560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defTabSz="456085" fontAlgn="auto">
                <a:spcBef>
                  <a:spcPts val="0"/>
                </a:spcBef>
                <a:spcAft>
                  <a:spcPts val="0"/>
                </a:spcAft>
                <a:defRPr/>
              </a:pPr>
              <a:endParaRPr lang="en-US" dirty="0">
                <a:solidFill>
                  <a:srgbClr val="FFFFFF"/>
                </a:solidFill>
                <a:ea typeface="Arial" charset="0"/>
                <a:cs typeface="Arial" charset="0"/>
              </a:endParaRPr>
            </a:p>
          </p:txBody>
        </p:sp>
        <p:cxnSp>
          <p:nvCxnSpPr>
            <p:cNvPr id="24" name="Straight Connector 23"/>
            <p:cNvCxnSpPr/>
            <p:nvPr/>
          </p:nvCxnSpPr>
          <p:spPr>
            <a:xfrm rot="5400000" flipH="1" flipV="1">
              <a:off x="1678479" y="3713940"/>
              <a:ext cx="1017870" cy="120923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16200000" flipH="1">
              <a:off x="2583357" y="4276499"/>
              <a:ext cx="2283" cy="17432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6" name="Picture 40" descr="Clopidogrel_active_metabolit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72313" y="4321235"/>
            <a:ext cx="169703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p:cNvSpPr txBox="1">
            <a:spLocks noChangeArrowheads="1"/>
          </p:cNvSpPr>
          <p:nvPr/>
        </p:nvSpPr>
        <p:spPr bwMode="auto">
          <a:xfrm>
            <a:off x="2974975" y="3197285"/>
            <a:ext cx="282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rgbClr val="000000"/>
                </a:solidFill>
                <a:latin typeface="Gill Sans MT" charset="0"/>
              </a:rPr>
              <a:t>High-throughput sequencing</a:t>
            </a:r>
          </a:p>
        </p:txBody>
      </p:sp>
      <p:sp>
        <p:nvSpPr>
          <p:cNvPr id="28" name="TextBox 16"/>
          <p:cNvSpPr txBox="1">
            <a:spLocks noChangeArrowheads="1"/>
          </p:cNvSpPr>
          <p:nvPr/>
        </p:nvSpPr>
        <p:spPr bwMode="auto">
          <a:xfrm>
            <a:off x="6272242" y="1446298"/>
            <a:ext cx="1709708" cy="92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dirty="0" smtClean="0">
                <a:solidFill>
                  <a:srgbClr val="D34817"/>
                </a:solidFill>
                <a:latin typeface="Gill Sans MT" charset="0"/>
              </a:rPr>
              <a:t>Targeted amplicon </a:t>
            </a:r>
            <a:r>
              <a:rPr lang="en-US" altLang="en-US" sz="1800" dirty="0" err="1" smtClean="0">
                <a:solidFill>
                  <a:srgbClr val="D34817"/>
                </a:solidFill>
                <a:latin typeface="Gill Sans MT" charset="0"/>
              </a:rPr>
              <a:t>seq</a:t>
            </a:r>
            <a:r>
              <a:rPr lang="en-US" altLang="en-US" sz="1800" dirty="0" smtClean="0">
                <a:solidFill>
                  <a:srgbClr val="D34817"/>
                </a:solidFill>
                <a:latin typeface="Gill Sans MT" charset="0"/>
              </a:rPr>
              <a:t> (e.g. 16S)</a:t>
            </a:r>
            <a:endParaRPr lang="en-US" altLang="en-US" sz="1800" dirty="0">
              <a:solidFill>
                <a:srgbClr val="D34817"/>
              </a:solidFill>
              <a:latin typeface="Gill Sans MT" charset="0"/>
            </a:endParaRPr>
          </a:p>
        </p:txBody>
      </p:sp>
      <p:sp>
        <p:nvSpPr>
          <p:cNvPr id="29" name="Right Arrow 28"/>
          <p:cNvSpPr/>
          <p:nvPr/>
        </p:nvSpPr>
        <p:spPr>
          <a:xfrm>
            <a:off x="4732338" y="4795897"/>
            <a:ext cx="358775"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sp>
        <p:nvSpPr>
          <p:cNvPr id="30" name="Right Arrow 29"/>
          <p:cNvSpPr/>
          <p:nvPr/>
        </p:nvSpPr>
        <p:spPr>
          <a:xfrm>
            <a:off x="6596063" y="4776847"/>
            <a:ext cx="360362"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pic>
        <p:nvPicPr>
          <p:cNvPr id="31" name="Picture 51" descr="female_outline_grey.gif"/>
          <p:cNvPicPr>
            <a:picLocks noChangeAspect="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79825" y="1197035"/>
            <a:ext cx="676275"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Connector 31"/>
          <p:cNvCxnSpPr/>
          <p:nvPr/>
        </p:nvCxnSpPr>
        <p:spPr>
          <a:xfrm flipV="1">
            <a:off x="4038600" y="1482785"/>
            <a:ext cx="1549400" cy="2587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038600" y="1920935"/>
            <a:ext cx="1549400" cy="368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Bent Arrow 33"/>
          <p:cNvSpPr/>
          <p:nvPr/>
        </p:nvSpPr>
        <p:spPr>
          <a:xfrm rot="16200000" flipH="1">
            <a:off x="65088" y="2773422"/>
            <a:ext cx="2224087" cy="773113"/>
          </a:xfrm>
          <a:prstGeom prst="bentArrow">
            <a:avLst/>
          </a:prstGeom>
          <a:noFill/>
          <a:ln w="12700" cap="flat" cmpd="sng" algn="ctr">
            <a:solidFill>
              <a:schemeClr val="accent1"/>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5" name="Rectangle 34"/>
          <p:cNvSpPr/>
          <p:nvPr/>
        </p:nvSpPr>
        <p:spPr>
          <a:xfrm>
            <a:off x="1563689" y="2047935"/>
            <a:ext cx="1752600" cy="185737"/>
          </a:xfrm>
          <a:prstGeom prst="rect">
            <a:avLst/>
          </a:prstGeom>
          <a:noFill/>
          <a:ln w="12700" cap="flat" cmpd="sng" algn="ctr">
            <a:solidFill>
              <a:schemeClr val="accent1"/>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82030" tIns="41015" rIns="82030" bIns="41015" anchor="ctr"/>
          <a:lstStyle/>
          <a:p>
            <a:pPr algn="ctr" defTabSz="455719" fontAlgn="auto">
              <a:spcBef>
                <a:spcPts val="0"/>
              </a:spcBef>
              <a:spcAft>
                <a:spcPts val="0"/>
              </a:spcAft>
              <a:defRPr/>
            </a:pPr>
            <a:endParaRPr lang="en-US" dirty="0">
              <a:solidFill>
                <a:prstClr val="white"/>
              </a:solidFill>
            </a:endParaRPr>
          </a:p>
        </p:txBody>
      </p:sp>
      <p:sp>
        <p:nvSpPr>
          <p:cNvPr id="37" name="Right Brace 36"/>
          <p:cNvSpPr/>
          <p:nvPr/>
        </p:nvSpPr>
        <p:spPr>
          <a:xfrm rot="16200000">
            <a:off x="3079751" y="2330509"/>
            <a:ext cx="531812" cy="2982913"/>
          </a:xfrm>
          <a:prstGeom prst="rightBrace">
            <a:avLst>
              <a:gd name="adj1" fmla="val 8333"/>
              <a:gd name="adj2" fmla="val 76079"/>
            </a:avLst>
          </a:prstGeom>
          <a:effectLst/>
        </p:spPr>
        <p:style>
          <a:lnRef idx="2">
            <a:schemeClr val="accent1"/>
          </a:lnRef>
          <a:fillRef idx="0">
            <a:schemeClr val="accent1"/>
          </a:fillRef>
          <a:effectRef idx="1">
            <a:schemeClr val="accent1"/>
          </a:effectRef>
          <a:fontRef idx="minor">
            <a:schemeClr val="tx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8" name="Right Brace 37"/>
          <p:cNvSpPr/>
          <p:nvPr/>
        </p:nvSpPr>
        <p:spPr>
          <a:xfrm rot="5400000" flipV="1">
            <a:off x="5597512" y="777949"/>
            <a:ext cx="411162" cy="4621184"/>
          </a:xfrm>
          <a:prstGeom prst="rightBrace">
            <a:avLst>
              <a:gd name="adj1" fmla="val 8333"/>
              <a:gd name="adj2" fmla="val 26964"/>
            </a:avLst>
          </a:prstGeom>
          <a:effectLst/>
        </p:spPr>
        <p:style>
          <a:lnRef idx="2">
            <a:schemeClr val="accent1"/>
          </a:lnRef>
          <a:fillRef idx="0">
            <a:schemeClr val="accent1"/>
          </a:fillRef>
          <a:effectRef idx="1">
            <a:schemeClr val="accent1"/>
          </a:effectRef>
          <a:fontRef idx="minor">
            <a:schemeClr val="tx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9" name="TextBox 18"/>
          <p:cNvSpPr txBox="1">
            <a:spLocks noChangeArrowheads="1"/>
          </p:cNvSpPr>
          <p:nvPr/>
        </p:nvSpPr>
        <p:spPr bwMode="auto">
          <a:xfrm>
            <a:off x="4897438" y="1120835"/>
            <a:ext cx="1311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Microbiome</a:t>
            </a:r>
          </a:p>
        </p:txBody>
      </p:sp>
      <p:grpSp>
        <p:nvGrpSpPr>
          <p:cNvPr id="40" name="Group 70"/>
          <p:cNvGrpSpPr>
            <a:grpSpLocks/>
          </p:cNvGrpSpPr>
          <p:nvPr/>
        </p:nvGrpSpPr>
        <p:grpSpPr bwMode="auto">
          <a:xfrm>
            <a:off x="5172075" y="1482785"/>
            <a:ext cx="831850" cy="806450"/>
            <a:chOff x="5600750" y="1183248"/>
            <a:chExt cx="914400" cy="914400"/>
          </a:xfrm>
        </p:grpSpPr>
        <p:sp>
          <p:nvSpPr>
            <p:cNvPr id="41" name="Oval 40"/>
            <p:cNvSpPr/>
            <p:nvPr/>
          </p:nvSpPr>
          <p:spPr>
            <a:xfrm>
              <a:off x="5600750" y="1183248"/>
              <a:ext cx="914400" cy="914400"/>
            </a:xfrm>
            <a:prstGeom prst="ellipse">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defTabSz="455719" fontAlgn="auto">
                <a:spcBef>
                  <a:spcPts val="0"/>
                </a:spcBef>
                <a:spcAft>
                  <a:spcPts val="0"/>
                </a:spcAft>
                <a:defRPr/>
              </a:pPr>
              <a:endParaRPr lang="en-US" dirty="0">
                <a:solidFill>
                  <a:prstClr val="white"/>
                </a:solidFill>
              </a:endParaRPr>
            </a:p>
          </p:txBody>
        </p:sp>
        <p:pic>
          <p:nvPicPr>
            <p:cNvPr id="42" name="Picture 6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40917" y="1214215"/>
              <a:ext cx="836978"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p:cNvSpPr txBox="1"/>
          <p:nvPr/>
        </p:nvSpPr>
        <p:spPr>
          <a:xfrm>
            <a:off x="7071449" y="901217"/>
            <a:ext cx="1697901" cy="430887"/>
          </a:xfrm>
          <a:prstGeom prst="rect">
            <a:avLst/>
          </a:prstGeom>
          <a:noFill/>
        </p:spPr>
        <p:txBody>
          <a:bodyPr wrap="none" rtlCol="0">
            <a:spAutoFit/>
          </a:bodyPr>
          <a:lstStyle/>
          <a:p>
            <a:r>
              <a:rPr lang="en-US" sz="2200" dirty="0" smtClean="0">
                <a:solidFill>
                  <a:srgbClr val="7F7F7F"/>
                </a:solidFill>
                <a:latin typeface="Perpetua" charset="0"/>
                <a:ea typeface="Perpetua" charset="0"/>
                <a:cs typeface="Perpetua" charset="0"/>
              </a:rPr>
              <a:t>Jean </a:t>
            </a:r>
            <a:r>
              <a:rPr lang="en-US" sz="2200" dirty="0" err="1" smtClean="0">
                <a:solidFill>
                  <a:srgbClr val="7F7F7F"/>
                </a:solidFill>
                <a:latin typeface="Perpetua" charset="0"/>
                <a:ea typeface="Perpetua" charset="0"/>
                <a:cs typeface="Perpetua" charset="0"/>
              </a:rPr>
              <a:t>Macklaim</a:t>
            </a:r>
            <a:endParaRPr lang="en-US" sz="2200" dirty="0" smtClean="0">
              <a:solidFill>
                <a:srgbClr val="7F7F7F"/>
              </a:solidFill>
              <a:latin typeface="Perpetua" charset="0"/>
              <a:ea typeface="Perpetua" charset="0"/>
              <a:cs typeface="Perpetua" charset="0"/>
            </a:endParaRPr>
          </a:p>
        </p:txBody>
      </p:sp>
      <p:sp>
        <p:nvSpPr>
          <p:cNvPr id="5" name="Footer Placeholder 4"/>
          <p:cNvSpPr>
            <a:spLocks noGrp="1"/>
          </p:cNvSpPr>
          <p:nvPr>
            <p:ph type="ftr" sz="quarter" idx="11"/>
          </p:nvPr>
        </p:nvSpPr>
        <p:spPr/>
        <p:txBody>
          <a:bodyPr/>
          <a:lstStyle/>
          <a:p>
            <a:pPr>
              <a:defRPr/>
            </a:pPr>
            <a:r>
              <a:rPr lang="en-US" smtClean="0"/>
              <a:t>Supply Side KGK</a:t>
            </a:r>
            <a:endParaRPr lang="en-US" dirty="0"/>
          </a:p>
        </p:txBody>
      </p:sp>
      <p:sp>
        <p:nvSpPr>
          <p:cNvPr id="44" name="TextBox 43"/>
          <p:cNvSpPr txBox="1"/>
          <p:nvPr/>
        </p:nvSpPr>
        <p:spPr>
          <a:xfrm>
            <a:off x="5373085" y="6069067"/>
            <a:ext cx="3607908" cy="400110"/>
          </a:xfrm>
          <a:prstGeom prst="rect">
            <a:avLst/>
          </a:prstGeom>
          <a:noFill/>
        </p:spPr>
        <p:txBody>
          <a:bodyPr wrap="square" rtlCol="0">
            <a:spAutoFit/>
          </a:bodyPr>
          <a:lstStyle/>
          <a:p>
            <a:r>
              <a:rPr lang="en-US" sz="1000" dirty="0" err="1" smtClean="0">
                <a:solidFill>
                  <a:schemeClr val="bg1">
                    <a:lumMod val="50000"/>
                  </a:schemeClr>
                </a:solidFill>
              </a:rPr>
              <a:t>Macklaim</a:t>
            </a:r>
            <a:r>
              <a:rPr lang="en-US" sz="1000" dirty="0" smtClean="0">
                <a:solidFill>
                  <a:schemeClr val="bg1">
                    <a:lumMod val="50000"/>
                  </a:schemeClr>
                </a:solidFill>
              </a:rPr>
              <a:t>, Gloor. From </a:t>
            </a:r>
            <a:r>
              <a:rPr lang="en-US" sz="1000" dirty="0">
                <a:solidFill>
                  <a:schemeClr val="bg1">
                    <a:lumMod val="50000"/>
                  </a:schemeClr>
                </a:solidFill>
              </a:rPr>
              <a:t>RNA-</a:t>
            </a:r>
            <a:r>
              <a:rPr lang="en-US" sz="1000" dirty="0" err="1">
                <a:solidFill>
                  <a:schemeClr val="bg1">
                    <a:lumMod val="50000"/>
                  </a:schemeClr>
                </a:solidFill>
              </a:rPr>
              <a:t>seq</a:t>
            </a:r>
            <a:r>
              <a:rPr lang="en-US" sz="1000" dirty="0">
                <a:solidFill>
                  <a:schemeClr val="bg1">
                    <a:lumMod val="50000"/>
                  </a:schemeClr>
                </a:solidFill>
              </a:rPr>
              <a:t> to Biological Inference: Using Compositional Data Analysis in Meta-</a:t>
            </a:r>
            <a:r>
              <a:rPr lang="en-US" sz="1000" dirty="0" err="1">
                <a:solidFill>
                  <a:schemeClr val="bg1">
                    <a:lumMod val="50000"/>
                  </a:schemeClr>
                </a:solidFill>
              </a:rPr>
              <a:t>Transcriptomics</a:t>
            </a:r>
            <a:r>
              <a:rPr lang="en-US" sz="1000" dirty="0" smtClean="0">
                <a:solidFill>
                  <a:schemeClr val="bg1">
                    <a:lumMod val="50000"/>
                  </a:schemeClr>
                </a:solidFill>
              </a:rPr>
              <a:t>. MIMB 2018</a:t>
            </a:r>
            <a:endParaRPr lang="en-US" sz="1000" dirty="0">
              <a:solidFill>
                <a:schemeClr val="bg1">
                  <a:lumMod val="50000"/>
                </a:schemeClr>
              </a:solidFill>
            </a:endParaRPr>
          </a:p>
        </p:txBody>
      </p:sp>
      <p:sp>
        <p:nvSpPr>
          <p:cNvPr id="4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550782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17691</TotalTime>
  <Words>3373</Words>
  <Application>Microsoft Macintosh PowerPoint</Application>
  <PresentationFormat>On-screen Show (4:3)</PresentationFormat>
  <Paragraphs>626</Paragraphs>
  <Slides>43</Slides>
  <Notes>14</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Finding what is real and reproducible in microbiome datasets</vt:lpstr>
      <vt:lpstr>The microbiome</vt:lpstr>
      <vt:lpstr>Bacterial vaginosis</vt:lpstr>
      <vt:lpstr>Is there a magic bacterium in BV?</vt:lpstr>
      <vt:lpstr>Hypothesis: GR1, RC14 would colonize</vt:lpstr>
      <vt:lpstr>The system becomes ‘healthier’ after probiotic</vt:lpstr>
      <vt:lpstr>The ecosystem changes with BV treatment</vt:lpstr>
      <vt:lpstr>No magic bacterium in BV</vt:lpstr>
      <vt:lpstr>Getting to mechanism in the “meta-organism”</vt:lpstr>
      <vt:lpstr>Metatranscriptomes are hard to analyze!</vt:lpstr>
      <vt:lpstr>Bacterial vaginosis - metatranscriptome</vt:lpstr>
      <vt:lpstr>NHLBI trials on pharmaceutical and dietary supplement</vt:lpstr>
      <vt:lpstr>The sequencing meat grinder</vt:lpstr>
      <vt:lpstr>Sequencing is random sampling</vt:lpstr>
      <vt:lpstr>Sequencing is random sampling</vt:lpstr>
      <vt:lpstr>Sequencing is random sampling</vt:lpstr>
      <vt:lpstr>Random data as counts</vt:lpstr>
      <vt:lpstr>Same random data after ‘sequencing’</vt:lpstr>
      <vt:lpstr>Normalization is no help at all</vt:lpstr>
      <vt:lpstr>We have CoDa</vt:lpstr>
      <vt:lpstr>To sum up the theory</vt:lpstr>
      <vt:lpstr>Back to Bacterial vaginosis </vt:lpstr>
      <vt:lpstr>The sample set by 16S rRNA gene sequencing</vt:lpstr>
      <vt:lpstr>Metatranscriptomics (ie. meta-RNAseq)</vt:lpstr>
      <vt:lpstr>Abundance != function</vt:lpstr>
      <vt:lpstr>Reference sequence pangenomes</vt:lpstr>
      <vt:lpstr>Reference sequence</vt:lpstr>
      <vt:lpstr>Reference sequence - BV</vt:lpstr>
      <vt:lpstr>Reference sequence - BV</vt:lpstr>
      <vt:lpstr>Refseq summary </vt:lpstr>
      <vt:lpstr>Grouping by function</vt:lpstr>
      <vt:lpstr>Function - samples</vt:lpstr>
      <vt:lpstr>Function groups</vt:lpstr>
      <vt:lpstr>Core functions assumed invariant</vt:lpstr>
      <vt:lpstr>Distinguishing functions</vt:lpstr>
      <vt:lpstr>Distinguishing functions</vt:lpstr>
      <vt:lpstr>Metabolome – subset by NMR or GC-MS</vt:lpstr>
      <vt:lpstr>Summary</vt:lpstr>
      <vt:lpstr>Examine variance of the ratios between features</vt:lpstr>
      <vt:lpstr>Available tools</vt:lpstr>
      <vt:lpstr>Acknowledgments</vt:lpstr>
      <vt:lpstr>Greatest discriminator functions between BV1 and BV2?</vt:lpstr>
      <vt:lpstr>Summary 1</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377</cp:revision>
  <dcterms:created xsi:type="dcterms:W3CDTF">2016-05-10T15:50:17Z</dcterms:created>
  <dcterms:modified xsi:type="dcterms:W3CDTF">2018-11-09T20:39:21Z</dcterms:modified>
</cp:coreProperties>
</file>